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8" r:id="rId3"/>
    <p:sldId id="257" r:id="rId4"/>
    <p:sldId id="260" r:id="rId5"/>
    <p:sldId id="261" r:id="rId6"/>
    <p:sldId id="269" r:id="rId7"/>
    <p:sldId id="289" r:id="rId8"/>
    <p:sldId id="267" r:id="rId9"/>
    <p:sldId id="268" r:id="rId10"/>
    <p:sldId id="291" r:id="rId11"/>
    <p:sldId id="292" r:id="rId12"/>
    <p:sldId id="278" r:id="rId13"/>
    <p:sldId id="280" r:id="rId14"/>
    <p:sldId id="290" r:id="rId15"/>
    <p:sldId id="282" r:id="rId16"/>
    <p:sldId id="288" r:id="rId17"/>
  </p:sldIdLst>
  <p:sldSz cx="9144000" cy="6858000" type="screen4x3"/>
  <p:notesSz cx="6997700" cy="9271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>
          <p15:clr>
            <a:srgbClr val="A4A3A4"/>
          </p15:clr>
        </p15:guide>
        <p15:guide id="2" pos="22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der, Lisa M - (lisabender)" initials="BLM-(" lastIdx="2" clrIdx="0">
    <p:extLst>
      <p:ext uri="{19B8F6BF-5375-455C-9EA6-DF929625EA0E}">
        <p15:presenceInfo xmlns:p15="http://schemas.microsoft.com/office/powerpoint/2012/main" userId="S-1-5-21-3885614643-332083874-814631590-92121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8"/>
    <p:restoredTop sz="94674"/>
  </p:normalViewPr>
  <p:slideViewPr>
    <p:cSldViewPr>
      <p:cViewPr varScale="1">
        <p:scale>
          <a:sx n="119" d="100"/>
          <a:sy n="119" d="100"/>
        </p:scale>
        <p:origin x="165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2790" y="-102"/>
      </p:cViewPr>
      <p:guideLst>
        <p:guide orient="horz" pos="2920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>
            <a:extLst>
              <a:ext uri="{FF2B5EF4-FFF2-40B4-BE49-F238E27FC236}">
                <a16:creationId xmlns:a16="http://schemas.microsoft.com/office/drawing/2014/main" id="{4D994078-0F7C-434E-9EF4-E4FB1B0D97F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51" tIns="46676" rIns="93351" bIns="46676" numCol="1" anchor="t" anchorCtr="0" compatLnSpc="1">
            <a:prstTxWarp prst="textNoShape">
              <a:avLst/>
            </a:prstTxWarp>
          </a:bodyPr>
          <a:lstStyle>
            <a:lvl1pPr defTabSz="933450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6871D181-ECE4-7341-84BA-5E02D7EED1D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51" tIns="46676" rIns="93351" bIns="46676" numCol="1" anchor="t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1252" name="Rectangle 4">
            <a:extLst>
              <a:ext uri="{FF2B5EF4-FFF2-40B4-BE49-F238E27FC236}">
                <a16:creationId xmlns:a16="http://schemas.microsoft.com/office/drawing/2014/main" id="{8328B598-F52A-CF4E-A912-0EA3DDD404C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51" tIns="46676" rIns="93351" bIns="46676" numCol="1" anchor="b" anchorCtr="0" compatLnSpc="1">
            <a:prstTxWarp prst="textNoShape">
              <a:avLst/>
            </a:prstTxWarp>
          </a:bodyPr>
          <a:lstStyle>
            <a:lvl1pPr defTabSz="933450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1253" name="Rectangle 5">
            <a:extLst>
              <a:ext uri="{FF2B5EF4-FFF2-40B4-BE49-F238E27FC236}">
                <a16:creationId xmlns:a16="http://schemas.microsoft.com/office/drawing/2014/main" id="{5AB4C5DB-1C2C-AE4D-A139-7C3EE68C4F5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51" tIns="46676" rIns="93351" bIns="46676" numCol="1" anchor="b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/>
            </a:lvl1pPr>
          </a:lstStyle>
          <a:p>
            <a:pPr>
              <a:defRPr/>
            </a:pPr>
            <a:fld id="{AF2CF0E7-7122-4B12-8CAA-694972C71A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9-11-19T18:13:20.010"/>
    </inkml:context>
    <inkml:brush xml:id="br0">
      <inkml:brushProperty name="width" value="0.08333" units="cm"/>
      <inkml:brushProperty name="height" value="0.08333" units="cm"/>
      <inkml:brushProperty name="fitToCurve" value="1"/>
    </inkml:brush>
  </inkml:definitions>
  <inkml:trace contextRef="#ctx0" brushRef="#br0">0 0 0</inkml:trace>
  <inkml:trace contextRef="#ctx0" brushRef="#br0" timeOffset="692.359">-129-205 0,'-25'-77'109,"-1"-51"-109,0 25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>
            <a:extLst>
              <a:ext uri="{FF2B5EF4-FFF2-40B4-BE49-F238E27FC236}">
                <a16:creationId xmlns:a16="http://schemas.microsoft.com/office/drawing/2014/main" id="{CEEB313C-0277-8D49-9523-0FFB2A61FDC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51" tIns="46676" rIns="93351" bIns="46676" numCol="1" anchor="t" anchorCtr="0" compatLnSpc="1">
            <a:prstTxWarp prst="textNoShape">
              <a:avLst/>
            </a:prstTxWarp>
          </a:bodyPr>
          <a:lstStyle>
            <a:lvl1pPr defTabSz="933450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1" name="Rectangle 3">
            <a:extLst>
              <a:ext uri="{FF2B5EF4-FFF2-40B4-BE49-F238E27FC236}">
                <a16:creationId xmlns:a16="http://schemas.microsoft.com/office/drawing/2014/main" id="{60DB6F2A-F121-364E-B58B-6AABF810663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51" tIns="46676" rIns="93351" bIns="46676" numCol="1" anchor="t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3" name="Rectangle 5">
            <a:extLst>
              <a:ext uri="{FF2B5EF4-FFF2-40B4-BE49-F238E27FC236}">
                <a16:creationId xmlns:a16="http://schemas.microsoft.com/office/drawing/2014/main" id="{169AB0E0-3844-074E-8890-181CB945047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03725"/>
            <a:ext cx="5597525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51" tIns="46676" rIns="93351" bIns="466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5414" name="Rectangle 6">
            <a:extLst>
              <a:ext uri="{FF2B5EF4-FFF2-40B4-BE49-F238E27FC236}">
                <a16:creationId xmlns:a16="http://schemas.microsoft.com/office/drawing/2014/main" id="{4C1865AE-6496-954C-A834-8F60473F31F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51" tIns="46676" rIns="93351" bIns="46676" numCol="1" anchor="b" anchorCtr="0" compatLnSpc="1">
            <a:prstTxWarp prst="textNoShape">
              <a:avLst/>
            </a:prstTxWarp>
          </a:bodyPr>
          <a:lstStyle>
            <a:lvl1pPr defTabSz="933450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5" name="Rectangle 7">
            <a:extLst>
              <a:ext uri="{FF2B5EF4-FFF2-40B4-BE49-F238E27FC236}">
                <a16:creationId xmlns:a16="http://schemas.microsoft.com/office/drawing/2014/main" id="{A479BA71-793C-4149-9818-9A879CCAB7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51" tIns="46676" rIns="93351" bIns="46676" numCol="1" anchor="b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/>
            </a:lvl1pPr>
          </a:lstStyle>
          <a:p>
            <a:pPr>
              <a:defRPr/>
            </a:pPr>
            <a:fld id="{48FC5D0D-B9CF-48E2-8C8C-A8F65937AE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16E6F36-2389-49B1-AD41-4ABF80F21BBF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35500" cy="3476625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0D02FD5-B1EF-4F48-B2DB-2B1BB7218F07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35500" cy="3476625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3E3A96D-47BD-4D96-B036-233A9564C153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35500" cy="3476625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4831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8B6C419-78CC-43FB-845F-9CA49241CAEE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35500" cy="3476625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1CAE6A5-A878-421A-A59E-6C7430FE50EA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35500" cy="3476625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0EDF13F-E1C5-4A21-ABC7-18D6B6826A3F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35500" cy="3476625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9030495-C57C-49FD-8F30-F3B6B26A1C77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35500" cy="3476625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1C9B5D8-4353-4BDF-8DD1-937A5760F3C9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35500" cy="3476625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CB80B7-D884-48A4-8932-92CC20549400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35500" cy="347662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E9CFDB4-BDB7-4E83-BCF8-BE46ED82D745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35500" cy="3476625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63D1DFB-F571-4B5D-83C0-EE5CA76D42B1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35500" cy="3476625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044C8E6-98DE-4789-9931-F43EA6F42A08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35500" cy="3476625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FD2E197-6AA6-494E-A113-0C34165FE0F1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35500" cy="3476625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87132CD-C354-4F26-9D87-4A2C55060185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35500" cy="3476625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C973F19-E8B6-4E74-8FE0-79FE9A602018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35500" cy="3476625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3E3A96D-47BD-4D96-B036-233A9564C153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35500" cy="3476625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57448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7"/>
          <p:cNvSpPr>
            <a:spLocks noChangeShapeType="1"/>
          </p:cNvSpPr>
          <p:nvPr userDrawn="1"/>
        </p:nvSpPr>
        <p:spPr bwMode="auto">
          <a:xfrm>
            <a:off x="609600" y="63246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AutoShape 8">
            <a:extLst>
              <a:ext uri="{FF2B5EF4-FFF2-40B4-BE49-F238E27FC236}">
                <a16:creationId xmlns:a16="http://schemas.microsoft.com/office/drawing/2014/main" id="{C0B72564-B3A3-0D44-A742-78B932DAD5B1}"/>
              </a:ext>
            </a:extLst>
          </p:cNvPr>
          <p:cNvSpPr>
            <a:spLocks noChangeArrowheads="1" noChangeShapeType="1"/>
          </p:cNvSpPr>
          <p:nvPr userDrawn="1"/>
        </p:nvSpPr>
        <p:spPr bwMode="auto">
          <a:xfrm rot="16200000" flipH="1">
            <a:off x="4343400" y="-3657600"/>
            <a:ext cx="457200" cy="8229600"/>
          </a:xfrm>
          <a:prstGeom prst="rtTriangle">
            <a:avLst/>
          </a:prstGeom>
          <a:gradFill rotWithShape="1">
            <a:gsLst>
              <a:gs pos="0">
                <a:srgbClr val="003B00"/>
              </a:gs>
              <a:gs pos="50000">
                <a:srgbClr val="008000"/>
              </a:gs>
              <a:gs pos="100000">
                <a:srgbClr val="003B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7" name="AutoShape 9">
            <a:extLst>
              <a:ext uri="{FF2B5EF4-FFF2-40B4-BE49-F238E27FC236}">
                <a16:creationId xmlns:a16="http://schemas.microsoft.com/office/drawing/2014/main" id="{659CB2E7-F2E4-6A49-A9ED-140A94B277CB}"/>
              </a:ext>
            </a:extLst>
          </p:cNvPr>
          <p:cNvSpPr>
            <a:spLocks noChangeArrowheads="1" noChangeShapeType="1"/>
          </p:cNvSpPr>
          <p:nvPr userDrawn="1"/>
        </p:nvSpPr>
        <p:spPr bwMode="auto">
          <a:xfrm rot="5400000" flipH="1">
            <a:off x="4343400" y="1828800"/>
            <a:ext cx="457200" cy="8229600"/>
          </a:xfrm>
          <a:prstGeom prst="rtTriangle">
            <a:avLst/>
          </a:prstGeom>
          <a:gradFill rotWithShape="1">
            <a:gsLst>
              <a:gs pos="0">
                <a:srgbClr val="008000"/>
              </a:gs>
              <a:gs pos="100000">
                <a:srgbClr val="003B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8" name="Text Box 15">
            <a:extLst>
              <a:ext uri="{FF2B5EF4-FFF2-40B4-BE49-F238E27FC236}">
                <a16:creationId xmlns:a16="http://schemas.microsoft.com/office/drawing/2014/main" id="{97964A1A-66E4-7A46-B537-0B42130DFD7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001000" y="0"/>
            <a:ext cx="685800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000" dirty="0">
                <a:latin typeface="+mn-lt"/>
                <a:cs typeface="Arial" charset="0"/>
              </a:rPr>
              <a:t>1.2.2.G1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42">
            <a:extLst>
              <a:ext uri="{FF2B5EF4-FFF2-40B4-BE49-F238E27FC236}">
                <a16:creationId xmlns:a16="http://schemas.microsoft.com/office/drawing/2014/main" id="{94C8DB65-0803-3349-AED7-00D481C8AF9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24000" y="6310313"/>
            <a:ext cx="5943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800" dirty="0">
                <a:latin typeface="Centaur" pitchFamily="18" charset="0"/>
                <a:cs typeface="Times New Roman" panose="02020603050405020304" pitchFamily="18" charset="0"/>
              </a:rPr>
              <a:t>© Take Charge Today – Revised November 2019 – Electronic Banking Bonanza – Slide </a:t>
            </a:r>
            <a:fld id="{429802C3-2FCF-4584-A8E8-44D33E9FBE61}" type="slidenum">
              <a:rPr lang="en-US" altLang="en-US" sz="800" smtClean="0">
                <a:latin typeface="Centaur" pitchFamily="18" charset="0"/>
                <a:cs typeface="Times New Roman" panose="02020603050405020304" pitchFamily="18" charset="0"/>
              </a:rPr>
              <a:pPr algn="ctr" eaLnBrk="1" hangingPunct="1">
                <a:defRPr/>
              </a:pPr>
              <a:t>‹#›</a:t>
            </a:fld>
            <a:endParaRPr lang="en-US" altLang="en-US" sz="800" dirty="0">
              <a:latin typeface="Centaur" pitchFamily="18" charset="0"/>
            </a:endParaRPr>
          </a:p>
          <a:p>
            <a:pPr algn="ctr">
              <a:defRPr/>
            </a:pPr>
            <a:r>
              <a:rPr lang="en-US" altLang="en-US" sz="800" dirty="0">
                <a:latin typeface="Centaur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800" dirty="0">
                <a:latin typeface="Centaur" pitchFamily="18" charset="0"/>
              </a:rPr>
              <a:t>he University of Arizona</a:t>
            </a:r>
          </a:p>
        </p:txBody>
      </p:sp>
    </p:spTree>
    <p:extLst>
      <p:ext uri="{BB962C8B-B14F-4D97-AF65-F5344CB8AC3E}">
        <p14:creationId xmlns:p14="http://schemas.microsoft.com/office/powerpoint/2010/main" val="3923913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7"/>
          <p:cNvSpPr>
            <a:spLocks noChangeShapeType="1"/>
          </p:cNvSpPr>
          <p:nvPr userDrawn="1"/>
        </p:nvSpPr>
        <p:spPr bwMode="auto">
          <a:xfrm>
            <a:off x="533400" y="62484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AutoShape 8">
            <a:extLst>
              <a:ext uri="{FF2B5EF4-FFF2-40B4-BE49-F238E27FC236}">
                <a16:creationId xmlns:a16="http://schemas.microsoft.com/office/drawing/2014/main" id="{4FFBA6D2-1D19-2B4E-B42E-151E4A9FA375}"/>
              </a:ext>
            </a:extLst>
          </p:cNvPr>
          <p:cNvSpPr>
            <a:spLocks noChangeArrowheads="1" noChangeShapeType="1"/>
          </p:cNvSpPr>
          <p:nvPr userDrawn="1"/>
        </p:nvSpPr>
        <p:spPr bwMode="auto">
          <a:xfrm rot="16200000" flipH="1">
            <a:off x="4343400" y="-3657600"/>
            <a:ext cx="457200" cy="8229600"/>
          </a:xfrm>
          <a:prstGeom prst="rtTriangle">
            <a:avLst/>
          </a:prstGeom>
          <a:gradFill rotWithShape="1">
            <a:gsLst>
              <a:gs pos="0">
                <a:srgbClr val="003B00"/>
              </a:gs>
              <a:gs pos="50000">
                <a:srgbClr val="008000"/>
              </a:gs>
              <a:gs pos="100000">
                <a:srgbClr val="003B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7" name="AutoShape 9">
            <a:extLst>
              <a:ext uri="{FF2B5EF4-FFF2-40B4-BE49-F238E27FC236}">
                <a16:creationId xmlns:a16="http://schemas.microsoft.com/office/drawing/2014/main" id="{087FC8AA-7C73-CF44-8C47-87FBA8886193}"/>
              </a:ext>
            </a:extLst>
          </p:cNvPr>
          <p:cNvSpPr>
            <a:spLocks noChangeArrowheads="1" noChangeShapeType="1"/>
          </p:cNvSpPr>
          <p:nvPr userDrawn="1"/>
        </p:nvSpPr>
        <p:spPr bwMode="auto">
          <a:xfrm rot="5400000" flipH="1">
            <a:off x="4343400" y="1828800"/>
            <a:ext cx="457200" cy="8229600"/>
          </a:xfrm>
          <a:prstGeom prst="rtTriangle">
            <a:avLst/>
          </a:prstGeom>
          <a:gradFill rotWithShape="1">
            <a:gsLst>
              <a:gs pos="0">
                <a:srgbClr val="008000"/>
              </a:gs>
              <a:gs pos="100000">
                <a:srgbClr val="003B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8" name="Text Box 15">
            <a:extLst>
              <a:ext uri="{FF2B5EF4-FFF2-40B4-BE49-F238E27FC236}">
                <a16:creationId xmlns:a16="http://schemas.microsoft.com/office/drawing/2014/main" id="{D14D6C81-06BD-AB44-A0B3-03451A0BF1C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001000" y="0"/>
            <a:ext cx="685800" cy="2444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000" dirty="0">
                <a:latin typeface="+mn-lt"/>
                <a:cs typeface="Arial" charset="0"/>
              </a:rPr>
              <a:t>1.2.2.G1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733800"/>
            <a:ext cx="82296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42">
            <a:extLst>
              <a:ext uri="{FF2B5EF4-FFF2-40B4-BE49-F238E27FC236}">
                <a16:creationId xmlns:a16="http://schemas.microsoft.com/office/drawing/2014/main" id="{F576AC6E-62EC-8747-9C87-CAEF897C687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24000" y="6310313"/>
            <a:ext cx="5943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800" dirty="0">
                <a:latin typeface="Centaur" pitchFamily="18" charset="0"/>
                <a:cs typeface="Times New Roman" panose="02020603050405020304" pitchFamily="18" charset="0"/>
              </a:rPr>
              <a:t>© Take Charge Today – Revised November 2019 – Electronic Banking Bonanza – Slide </a:t>
            </a:r>
            <a:fld id="{429802C3-2FCF-4584-A8E8-44D33E9FBE61}" type="slidenum">
              <a:rPr lang="en-US" altLang="en-US" sz="800" smtClean="0">
                <a:latin typeface="Centaur" pitchFamily="18" charset="0"/>
                <a:cs typeface="Times New Roman" panose="02020603050405020304" pitchFamily="18" charset="0"/>
              </a:rPr>
              <a:pPr algn="ctr" eaLnBrk="1" hangingPunct="1">
                <a:defRPr/>
              </a:pPr>
              <a:t>‹#›</a:t>
            </a:fld>
            <a:endParaRPr lang="en-US" altLang="en-US" sz="800" dirty="0">
              <a:latin typeface="Centaur" pitchFamily="18" charset="0"/>
            </a:endParaRPr>
          </a:p>
          <a:p>
            <a:pPr algn="ctr">
              <a:defRPr/>
            </a:pPr>
            <a:r>
              <a:rPr lang="en-US" altLang="en-US" sz="800" dirty="0">
                <a:latin typeface="Centaur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800" dirty="0">
                <a:latin typeface="Centaur" pitchFamily="18" charset="0"/>
              </a:rPr>
              <a:t>he University of Arizona</a:t>
            </a:r>
          </a:p>
        </p:txBody>
      </p:sp>
    </p:spTree>
    <p:extLst>
      <p:ext uri="{BB962C8B-B14F-4D97-AF65-F5344CB8AC3E}">
        <p14:creationId xmlns:p14="http://schemas.microsoft.com/office/powerpoint/2010/main" val="2676355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35939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17733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7"/>
          <p:cNvSpPr>
            <a:spLocks noChangeShapeType="1"/>
          </p:cNvSpPr>
          <p:nvPr userDrawn="1"/>
        </p:nvSpPr>
        <p:spPr bwMode="auto">
          <a:xfrm>
            <a:off x="533400" y="62484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AutoShape 8">
            <a:extLst>
              <a:ext uri="{FF2B5EF4-FFF2-40B4-BE49-F238E27FC236}">
                <a16:creationId xmlns:a16="http://schemas.microsoft.com/office/drawing/2014/main" id="{DB035E80-A96E-5A49-9242-8E10DFACD105}"/>
              </a:ext>
            </a:extLst>
          </p:cNvPr>
          <p:cNvSpPr>
            <a:spLocks noChangeArrowheads="1" noChangeShapeType="1"/>
          </p:cNvSpPr>
          <p:nvPr userDrawn="1"/>
        </p:nvSpPr>
        <p:spPr bwMode="auto">
          <a:xfrm rot="16200000" flipH="1">
            <a:off x="4343400" y="-3657600"/>
            <a:ext cx="457200" cy="8229600"/>
          </a:xfrm>
          <a:prstGeom prst="rtTriangle">
            <a:avLst/>
          </a:prstGeom>
          <a:gradFill rotWithShape="1">
            <a:gsLst>
              <a:gs pos="0">
                <a:srgbClr val="003B00"/>
              </a:gs>
              <a:gs pos="50000">
                <a:srgbClr val="008000"/>
              </a:gs>
              <a:gs pos="100000">
                <a:srgbClr val="003B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7" name="AutoShape 9">
            <a:extLst>
              <a:ext uri="{FF2B5EF4-FFF2-40B4-BE49-F238E27FC236}">
                <a16:creationId xmlns:a16="http://schemas.microsoft.com/office/drawing/2014/main" id="{1BE3D0DB-5CD9-FE44-A78B-AF27C50C451E}"/>
              </a:ext>
            </a:extLst>
          </p:cNvPr>
          <p:cNvSpPr>
            <a:spLocks noChangeArrowheads="1" noChangeShapeType="1"/>
          </p:cNvSpPr>
          <p:nvPr userDrawn="1"/>
        </p:nvSpPr>
        <p:spPr bwMode="auto">
          <a:xfrm rot="5400000" flipH="1">
            <a:off x="4343400" y="1828800"/>
            <a:ext cx="457200" cy="8229600"/>
          </a:xfrm>
          <a:prstGeom prst="rtTriangle">
            <a:avLst/>
          </a:prstGeom>
          <a:gradFill rotWithShape="1">
            <a:gsLst>
              <a:gs pos="0">
                <a:srgbClr val="008000"/>
              </a:gs>
              <a:gs pos="100000">
                <a:srgbClr val="003B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8" name="Text Box 15">
            <a:extLst>
              <a:ext uri="{FF2B5EF4-FFF2-40B4-BE49-F238E27FC236}">
                <a16:creationId xmlns:a16="http://schemas.microsoft.com/office/drawing/2014/main" id="{150C3BAF-2685-FA48-99BB-50BF06490BC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001000" y="0"/>
            <a:ext cx="685800" cy="2444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000" dirty="0">
                <a:latin typeface="+mn-lt"/>
                <a:cs typeface="Arial" charset="0"/>
              </a:rPr>
              <a:t>1.2.2.G1</a:t>
            </a:r>
          </a:p>
        </p:txBody>
      </p:sp>
      <p:sp>
        <p:nvSpPr>
          <p:cNvPr id="9" name="Rectangle 42">
            <a:extLst>
              <a:ext uri="{FF2B5EF4-FFF2-40B4-BE49-F238E27FC236}">
                <a16:creationId xmlns:a16="http://schemas.microsoft.com/office/drawing/2014/main" id="{AF56004E-F1A0-0A41-970E-09810DCE639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24000" y="6310313"/>
            <a:ext cx="5943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800" dirty="0">
                <a:latin typeface="Centaur" pitchFamily="18" charset="0"/>
                <a:cs typeface="Times New Roman" panose="02020603050405020304" pitchFamily="18" charset="0"/>
              </a:rPr>
              <a:t>© Take Charge Today – Revised November 2019 – Electronic Banking Bonanza – Slide </a:t>
            </a:r>
            <a:fld id="{429802C3-2FCF-4584-A8E8-44D33E9FBE61}" type="slidenum">
              <a:rPr lang="en-US" altLang="en-US" sz="800" smtClean="0">
                <a:latin typeface="Centaur" pitchFamily="18" charset="0"/>
                <a:cs typeface="Times New Roman" panose="02020603050405020304" pitchFamily="18" charset="0"/>
              </a:rPr>
              <a:pPr algn="ctr" eaLnBrk="1" hangingPunct="1">
                <a:defRPr/>
              </a:pPr>
              <a:t>‹#›</a:t>
            </a:fld>
            <a:endParaRPr lang="en-US" altLang="en-US" sz="800" dirty="0">
              <a:latin typeface="Centaur" pitchFamily="18" charset="0"/>
            </a:endParaRPr>
          </a:p>
          <a:p>
            <a:pPr algn="ctr">
              <a:defRPr/>
            </a:pPr>
            <a:r>
              <a:rPr lang="en-US" altLang="en-US" sz="800" dirty="0">
                <a:latin typeface="Centaur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800" dirty="0">
                <a:latin typeface="Centaur" pitchFamily="18" charset="0"/>
              </a:rPr>
              <a:t>he University of Arizona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93415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7"/>
          <p:cNvSpPr>
            <a:spLocks noChangeShapeType="1"/>
          </p:cNvSpPr>
          <p:nvPr userDrawn="1"/>
        </p:nvSpPr>
        <p:spPr bwMode="auto">
          <a:xfrm>
            <a:off x="533400" y="62484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AutoShape 8">
            <a:extLst>
              <a:ext uri="{FF2B5EF4-FFF2-40B4-BE49-F238E27FC236}">
                <a16:creationId xmlns:a16="http://schemas.microsoft.com/office/drawing/2014/main" id="{8440FF45-3531-E245-8426-A4EB94C46880}"/>
              </a:ext>
            </a:extLst>
          </p:cNvPr>
          <p:cNvSpPr>
            <a:spLocks noChangeArrowheads="1" noChangeShapeType="1"/>
          </p:cNvSpPr>
          <p:nvPr userDrawn="1"/>
        </p:nvSpPr>
        <p:spPr bwMode="auto">
          <a:xfrm rot="16200000" flipH="1">
            <a:off x="4343400" y="-3657600"/>
            <a:ext cx="457200" cy="8229600"/>
          </a:xfrm>
          <a:prstGeom prst="rtTriangle">
            <a:avLst/>
          </a:prstGeom>
          <a:gradFill rotWithShape="1">
            <a:gsLst>
              <a:gs pos="0">
                <a:srgbClr val="003B00"/>
              </a:gs>
              <a:gs pos="50000">
                <a:srgbClr val="008000"/>
              </a:gs>
              <a:gs pos="100000">
                <a:srgbClr val="003B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9" name="AutoShape 9">
            <a:extLst>
              <a:ext uri="{FF2B5EF4-FFF2-40B4-BE49-F238E27FC236}">
                <a16:creationId xmlns:a16="http://schemas.microsoft.com/office/drawing/2014/main" id="{A00384F6-1BFB-3D4B-AB99-CDC4A2C0BC3C}"/>
              </a:ext>
            </a:extLst>
          </p:cNvPr>
          <p:cNvSpPr>
            <a:spLocks noChangeArrowheads="1" noChangeShapeType="1"/>
          </p:cNvSpPr>
          <p:nvPr userDrawn="1"/>
        </p:nvSpPr>
        <p:spPr bwMode="auto">
          <a:xfrm rot="5400000" flipH="1">
            <a:off x="4343400" y="1828800"/>
            <a:ext cx="457200" cy="8229600"/>
          </a:xfrm>
          <a:prstGeom prst="rtTriangle">
            <a:avLst/>
          </a:prstGeom>
          <a:gradFill rotWithShape="1">
            <a:gsLst>
              <a:gs pos="0">
                <a:srgbClr val="008000"/>
              </a:gs>
              <a:gs pos="100000">
                <a:srgbClr val="003B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" name="Text Box 15">
            <a:extLst>
              <a:ext uri="{FF2B5EF4-FFF2-40B4-BE49-F238E27FC236}">
                <a16:creationId xmlns:a16="http://schemas.microsoft.com/office/drawing/2014/main" id="{27F632F0-3DD7-C647-82EA-3EF588D5BDF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001000" y="0"/>
            <a:ext cx="685800" cy="2444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000" dirty="0">
                <a:latin typeface="+mn-lt"/>
                <a:cs typeface="Arial" charset="0"/>
              </a:rPr>
              <a:t>1.2.2.G1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42">
            <a:extLst>
              <a:ext uri="{FF2B5EF4-FFF2-40B4-BE49-F238E27FC236}">
                <a16:creationId xmlns:a16="http://schemas.microsoft.com/office/drawing/2014/main" id="{B7D3042E-B766-F247-9366-1DF073EB9C9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24000" y="6310313"/>
            <a:ext cx="5943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800" dirty="0">
                <a:latin typeface="Centaur" pitchFamily="18" charset="0"/>
                <a:cs typeface="Times New Roman" panose="02020603050405020304" pitchFamily="18" charset="0"/>
              </a:rPr>
              <a:t>© Take Charge Today – Revised November 2019 – Electronic Banking Bonanza – Slide </a:t>
            </a:r>
            <a:fld id="{429802C3-2FCF-4584-A8E8-44D33E9FBE61}" type="slidenum">
              <a:rPr lang="en-US" altLang="en-US" sz="800" smtClean="0">
                <a:latin typeface="Centaur" pitchFamily="18" charset="0"/>
                <a:cs typeface="Times New Roman" panose="02020603050405020304" pitchFamily="18" charset="0"/>
              </a:rPr>
              <a:pPr algn="ctr" eaLnBrk="1" hangingPunct="1">
                <a:defRPr/>
              </a:pPr>
              <a:t>‹#›</a:t>
            </a:fld>
            <a:endParaRPr lang="en-US" altLang="en-US" sz="800" dirty="0">
              <a:latin typeface="Centaur" pitchFamily="18" charset="0"/>
            </a:endParaRPr>
          </a:p>
          <a:p>
            <a:pPr algn="ctr">
              <a:defRPr/>
            </a:pPr>
            <a:r>
              <a:rPr lang="en-US" altLang="en-US" sz="800" dirty="0">
                <a:latin typeface="Centaur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800" dirty="0">
                <a:latin typeface="Centaur" pitchFamily="18" charset="0"/>
              </a:rPr>
              <a:t>he University of Arizona</a:t>
            </a:r>
          </a:p>
        </p:txBody>
      </p:sp>
    </p:spTree>
    <p:extLst>
      <p:ext uri="{BB962C8B-B14F-4D97-AF65-F5344CB8AC3E}">
        <p14:creationId xmlns:p14="http://schemas.microsoft.com/office/powerpoint/2010/main" val="4078596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7"/>
          <p:cNvSpPr>
            <a:spLocks noChangeShapeType="1"/>
          </p:cNvSpPr>
          <p:nvPr userDrawn="1"/>
        </p:nvSpPr>
        <p:spPr bwMode="auto">
          <a:xfrm>
            <a:off x="533400" y="62484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AutoShape 8">
            <a:extLst>
              <a:ext uri="{FF2B5EF4-FFF2-40B4-BE49-F238E27FC236}">
                <a16:creationId xmlns:a16="http://schemas.microsoft.com/office/drawing/2014/main" id="{093DF1A5-28F7-CC40-AA27-8A03BD4E080C}"/>
              </a:ext>
            </a:extLst>
          </p:cNvPr>
          <p:cNvSpPr>
            <a:spLocks noChangeArrowheads="1" noChangeShapeType="1"/>
          </p:cNvSpPr>
          <p:nvPr userDrawn="1"/>
        </p:nvSpPr>
        <p:spPr bwMode="auto">
          <a:xfrm rot="16200000" flipH="1">
            <a:off x="4343400" y="-3657600"/>
            <a:ext cx="457200" cy="8229600"/>
          </a:xfrm>
          <a:prstGeom prst="rtTriangle">
            <a:avLst/>
          </a:prstGeom>
          <a:gradFill rotWithShape="1">
            <a:gsLst>
              <a:gs pos="0">
                <a:srgbClr val="003B00"/>
              </a:gs>
              <a:gs pos="50000">
                <a:srgbClr val="008000"/>
              </a:gs>
              <a:gs pos="100000">
                <a:srgbClr val="003B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5" name="AutoShape 9">
            <a:extLst>
              <a:ext uri="{FF2B5EF4-FFF2-40B4-BE49-F238E27FC236}">
                <a16:creationId xmlns:a16="http://schemas.microsoft.com/office/drawing/2014/main" id="{562C23F0-662B-3146-AD9B-ADA458B5C6D2}"/>
              </a:ext>
            </a:extLst>
          </p:cNvPr>
          <p:cNvSpPr>
            <a:spLocks noChangeArrowheads="1" noChangeShapeType="1"/>
          </p:cNvSpPr>
          <p:nvPr userDrawn="1"/>
        </p:nvSpPr>
        <p:spPr bwMode="auto">
          <a:xfrm rot="5400000" flipH="1">
            <a:off x="4343400" y="1828800"/>
            <a:ext cx="457200" cy="8229600"/>
          </a:xfrm>
          <a:prstGeom prst="rtTriangle">
            <a:avLst/>
          </a:prstGeom>
          <a:gradFill rotWithShape="1">
            <a:gsLst>
              <a:gs pos="0">
                <a:srgbClr val="008000"/>
              </a:gs>
              <a:gs pos="100000">
                <a:srgbClr val="003B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6" name="Text Box 15">
            <a:extLst>
              <a:ext uri="{FF2B5EF4-FFF2-40B4-BE49-F238E27FC236}">
                <a16:creationId xmlns:a16="http://schemas.microsoft.com/office/drawing/2014/main" id="{D6AAB147-8233-9149-AB9F-19B08D36940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001000" y="0"/>
            <a:ext cx="685800" cy="2444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000" dirty="0">
                <a:latin typeface="+mn-lt"/>
                <a:cs typeface="Arial" charset="0"/>
              </a:rPr>
              <a:t>1.2.2.G1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42">
            <a:extLst>
              <a:ext uri="{FF2B5EF4-FFF2-40B4-BE49-F238E27FC236}">
                <a16:creationId xmlns:a16="http://schemas.microsoft.com/office/drawing/2014/main" id="{3297D769-2B45-7E4C-A8D5-B48276153A8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24000" y="6310313"/>
            <a:ext cx="5943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800" dirty="0">
                <a:latin typeface="Centaur" pitchFamily="18" charset="0"/>
                <a:cs typeface="Times New Roman" panose="02020603050405020304" pitchFamily="18" charset="0"/>
              </a:rPr>
              <a:t>© Take Charge Today – Revised November 2019 – Electronic Banking Bonanza – Slide </a:t>
            </a:r>
            <a:fld id="{429802C3-2FCF-4584-A8E8-44D33E9FBE61}" type="slidenum">
              <a:rPr lang="en-US" altLang="en-US" sz="800" smtClean="0">
                <a:latin typeface="Centaur" pitchFamily="18" charset="0"/>
                <a:cs typeface="Times New Roman" panose="02020603050405020304" pitchFamily="18" charset="0"/>
              </a:rPr>
              <a:pPr algn="ctr" eaLnBrk="1" hangingPunct="1">
                <a:defRPr/>
              </a:pPr>
              <a:t>‹#›</a:t>
            </a:fld>
            <a:endParaRPr lang="en-US" altLang="en-US" sz="800" dirty="0">
              <a:latin typeface="Centaur" pitchFamily="18" charset="0"/>
            </a:endParaRPr>
          </a:p>
          <a:p>
            <a:pPr algn="ctr">
              <a:defRPr/>
            </a:pPr>
            <a:r>
              <a:rPr lang="en-US" altLang="en-US" sz="800" dirty="0">
                <a:latin typeface="Centaur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800" dirty="0">
                <a:latin typeface="Centaur" pitchFamily="18" charset="0"/>
              </a:rPr>
              <a:t>he University of Arizona</a:t>
            </a:r>
          </a:p>
        </p:txBody>
      </p:sp>
    </p:spTree>
    <p:extLst>
      <p:ext uri="{BB962C8B-B14F-4D97-AF65-F5344CB8AC3E}">
        <p14:creationId xmlns:p14="http://schemas.microsoft.com/office/powerpoint/2010/main" val="174683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7"/>
          <p:cNvSpPr>
            <a:spLocks noChangeShapeType="1"/>
          </p:cNvSpPr>
          <p:nvPr userDrawn="1"/>
        </p:nvSpPr>
        <p:spPr bwMode="auto">
          <a:xfrm>
            <a:off x="533400" y="62484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AutoShape 8">
            <a:extLst>
              <a:ext uri="{FF2B5EF4-FFF2-40B4-BE49-F238E27FC236}">
                <a16:creationId xmlns:a16="http://schemas.microsoft.com/office/drawing/2014/main" id="{C013C11E-E7DF-BF49-AB3F-583EF9EDFE71}"/>
              </a:ext>
            </a:extLst>
          </p:cNvPr>
          <p:cNvSpPr>
            <a:spLocks noChangeArrowheads="1" noChangeShapeType="1"/>
          </p:cNvSpPr>
          <p:nvPr userDrawn="1"/>
        </p:nvSpPr>
        <p:spPr bwMode="auto">
          <a:xfrm rot="16200000" flipH="1">
            <a:off x="4343400" y="-3657600"/>
            <a:ext cx="457200" cy="8229600"/>
          </a:xfrm>
          <a:prstGeom prst="rtTriangle">
            <a:avLst/>
          </a:prstGeom>
          <a:gradFill rotWithShape="1">
            <a:gsLst>
              <a:gs pos="0">
                <a:srgbClr val="003B00"/>
              </a:gs>
              <a:gs pos="50000">
                <a:srgbClr val="008000"/>
              </a:gs>
              <a:gs pos="100000">
                <a:srgbClr val="003B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4" name="AutoShape 9">
            <a:extLst>
              <a:ext uri="{FF2B5EF4-FFF2-40B4-BE49-F238E27FC236}">
                <a16:creationId xmlns:a16="http://schemas.microsoft.com/office/drawing/2014/main" id="{94FA1F5A-966F-2748-B2E1-A3A37926AD71}"/>
              </a:ext>
            </a:extLst>
          </p:cNvPr>
          <p:cNvSpPr>
            <a:spLocks noChangeArrowheads="1" noChangeShapeType="1"/>
          </p:cNvSpPr>
          <p:nvPr userDrawn="1"/>
        </p:nvSpPr>
        <p:spPr bwMode="auto">
          <a:xfrm rot="5400000" flipH="1">
            <a:off x="4343400" y="1828800"/>
            <a:ext cx="457200" cy="8229600"/>
          </a:xfrm>
          <a:prstGeom prst="rtTriangle">
            <a:avLst/>
          </a:prstGeom>
          <a:gradFill rotWithShape="1">
            <a:gsLst>
              <a:gs pos="0">
                <a:srgbClr val="008000"/>
              </a:gs>
              <a:gs pos="100000">
                <a:srgbClr val="003B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5" name="Text Box 15">
            <a:extLst>
              <a:ext uri="{FF2B5EF4-FFF2-40B4-BE49-F238E27FC236}">
                <a16:creationId xmlns:a16="http://schemas.microsoft.com/office/drawing/2014/main" id="{AD8A2E6D-BB25-A847-A63E-D2C7D7FBD08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001000" y="0"/>
            <a:ext cx="685800" cy="2444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000" dirty="0">
                <a:latin typeface="+mn-lt"/>
                <a:cs typeface="Arial" charset="0"/>
              </a:rPr>
              <a:t>1.2.2.G1</a:t>
            </a:r>
          </a:p>
        </p:txBody>
      </p:sp>
      <p:sp>
        <p:nvSpPr>
          <p:cNvPr id="8" name="Rectangle 42">
            <a:extLst>
              <a:ext uri="{FF2B5EF4-FFF2-40B4-BE49-F238E27FC236}">
                <a16:creationId xmlns:a16="http://schemas.microsoft.com/office/drawing/2014/main" id="{BD44FED2-54DA-F140-88E7-23676A8530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24000" y="6310313"/>
            <a:ext cx="5943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800" dirty="0">
                <a:latin typeface="Centaur" pitchFamily="18" charset="0"/>
                <a:cs typeface="Times New Roman" panose="02020603050405020304" pitchFamily="18" charset="0"/>
              </a:rPr>
              <a:t>© Take Charge Today – Revised November 2019 – Electronic Banking Bonanza – Slide </a:t>
            </a:r>
            <a:fld id="{429802C3-2FCF-4584-A8E8-44D33E9FBE61}" type="slidenum">
              <a:rPr lang="en-US" altLang="en-US" sz="800" smtClean="0">
                <a:latin typeface="Centaur" pitchFamily="18" charset="0"/>
                <a:cs typeface="Times New Roman" panose="02020603050405020304" pitchFamily="18" charset="0"/>
              </a:rPr>
              <a:pPr algn="ctr" eaLnBrk="1" hangingPunct="1">
                <a:defRPr/>
              </a:pPr>
              <a:t>‹#›</a:t>
            </a:fld>
            <a:endParaRPr lang="en-US" altLang="en-US" sz="800" dirty="0">
              <a:latin typeface="Centaur" pitchFamily="18" charset="0"/>
            </a:endParaRPr>
          </a:p>
          <a:p>
            <a:pPr algn="ctr">
              <a:defRPr/>
            </a:pPr>
            <a:r>
              <a:rPr lang="en-US" altLang="en-US" sz="800" dirty="0">
                <a:latin typeface="Centaur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800" dirty="0">
                <a:latin typeface="Centaur" pitchFamily="18" charset="0"/>
              </a:rPr>
              <a:t>he University of Arizona</a:t>
            </a:r>
          </a:p>
        </p:txBody>
      </p:sp>
    </p:spTree>
    <p:extLst>
      <p:ext uri="{BB962C8B-B14F-4D97-AF65-F5344CB8AC3E}">
        <p14:creationId xmlns:p14="http://schemas.microsoft.com/office/powerpoint/2010/main" val="3403719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7"/>
          <p:cNvSpPr>
            <a:spLocks noChangeShapeType="1"/>
          </p:cNvSpPr>
          <p:nvPr userDrawn="1"/>
        </p:nvSpPr>
        <p:spPr bwMode="auto">
          <a:xfrm>
            <a:off x="533400" y="62484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AutoShape 8">
            <a:extLst>
              <a:ext uri="{FF2B5EF4-FFF2-40B4-BE49-F238E27FC236}">
                <a16:creationId xmlns:a16="http://schemas.microsoft.com/office/drawing/2014/main" id="{A421B922-5FC3-BE4B-A413-2D34F4D77D3B}"/>
              </a:ext>
            </a:extLst>
          </p:cNvPr>
          <p:cNvSpPr>
            <a:spLocks noChangeArrowheads="1" noChangeShapeType="1"/>
          </p:cNvSpPr>
          <p:nvPr userDrawn="1"/>
        </p:nvSpPr>
        <p:spPr bwMode="auto">
          <a:xfrm rot="16200000" flipH="1">
            <a:off x="4343400" y="-3657600"/>
            <a:ext cx="457200" cy="8229600"/>
          </a:xfrm>
          <a:prstGeom prst="rtTriangle">
            <a:avLst/>
          </a:prstGeom>
          <a:gradFill rotWithShape="1">
            <a:gsLst>
              <a:gs pos="0">
                <a:srgbClr val="003B00"/>
              </a:gs>
              <a:gs pos="50000">
                <a:srgbClr val="008000"/>
              </a:gs>
              <a:gs pos="100000">
                <a:srgbClr val="003B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7" name="AutoShape 9">
            <a:extLst>
              <a:ext uri="{FF2B5EF4-FFF2-40B4-BE49-F238E27FC236}">
                <a16:creationId xmlns:a16="http://schemas.microsoft.com/office/drawing/2014/main" id="{3627A09E-0F55-024B-9674-3E31B4548AAD}"/>
              </a:ext>
            </a:extLst>
          </p:cNvPr>
          <p:cNvSpPr>
            <a:spLocks noChangeArrowheads="1" noChangeShapeType="1"/>
          </p:cNvSpPr>
          <p:nvPr userDrawn="1"/>
        </p:nvSpPr>
        <p:spPr bwMode="auto">
          <a:xfrm rot="5400000" flipH="1">
            <a:off x="4343400" y="1828800"/>
            <a:ext cx="457200" cy="8229600"/>
          </a:xfrm>
          <a:prstGeom prst="rtTriangle">
            <a:avLst/>
          </a:prstGeom>
          <a:gradFill rotWithShape="1">
            <a:gsLst>
              <a:gs pos="0">
                <a:srgbClr val="008000"/>
              </a:gs>
              <a:gs pos="100000">
                <a:srgbClr val="003B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8" name="Text Box 15">
            <a:extLst>
              <a:ext uri="{FF2B5EF4-FFF2-40B4-BE49-F238E27FC236}">
                <a16:creationId xmlns:a16="http://schemas.microsoft.com/office/drawing/2014/main" id="{26D9406F-B316-4046-8685-0DC9C937B11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001000" y="0"/>
            <a:ext cx="685800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000" dirty="0">
                <a:latin typeface="+mn-lt"/>
                <a:cs typeface="Arial" charset="0"/>
              </a:rPr>
              <a:t>1.2.2.G1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Rectangle 42">
            <a:extLst>
              <a:ext uri="{FF2B5EF4-FFF2-40B4-BE49-F238E27FC236}">
                <a16:creationId xmlns:a16="http://schemas.microsoft.com/office/drawing/2014/main" id="{49F57CEF-1D5F-5945-B58E-1DC307B5586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24000" y="6310313"/>
            <a:ext cx="5943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800" dirty="0">
                <a:latin typeface="Centaur" pitchFamily="18" charset="0"/>
                <a:cs typeface="Times New Roman" panose="02020603050405020304" pitchFamily="18" charset="0"/>
              </a:rPr>
              <a:t>© Take Charge Today – Revised November 2019 – Electronic Banking Bonanza – Slide </a:t>
            </a:r>
            <a:fld id="{429802C3-2FCF-4584-A8E8-44D33E9FBE61}" type="slidenum">
              <a:rPr lang="en-US" altLang="en-US" sz="800" smtClean="0">
                <a:latin typeface="Centaur" pitchFamily="18" charset="0"/>
                <a:cs typeface="Times New Roman" panose="02020603050405020304" pitchFamily="18" charset="0"/>
              </a:rPr>
              <a:pPr algn="ctr" eaLnBrk="1" hangingPunct="1">
                <a:defRPr/>
              </a:pPr>
              <a:t>‹#›</a:t>
            </a:fld>
            <a:endParaRPr lang="en-US" altLang="en-US" sz="800" dirty="0">
              <a:latin typeface="Centaur" pitchFamily="18" charset="0"/>
            </a:endParaRPr>
          </a:p>
          <a:p>
            <a:pPr algn="ctr">
              <a:defRPr/>
            </a:pPr>
            <a:r>
              <a:rPr lang="en-US" altLang="en-US" sz="800" dirty="0">
                <a:latin typeface="Centaur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800" dirty="0">
                <a:latin typeface="Centaur" pitchFamily="18" charset="0"/>
              </a:rPr>
              <a:t>he University of Arizona</a:t>
            </a:r>
          </a:p>
        </p:txBody>
      </p:sp>
    </p:spTree>
    <p:extLst>
      <p:ext uri="{BB962C8B-B14F-4D97-AF65-F5344CB8AC3E}">
        <p14:creationId xmlns:p14="http://schemas.microsoft.com/office/powerpoint/2010/main" val="3933644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7"/>
          <p:cNvSpPr>
            <a:spLocks noChangeShapeType="1"/>
          </p:cNvSpPr>
          <p:nvPr userDrawn="1"/>
        </p:nvSpPr>
        <p:spPr bwMode="auto">
          <a:xfrm>
            <a:off x="533400" y="62484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AutoShape 8">
            <a:extLst>
              <a:ext uri="{FF2B5EF4-FFF2-40B4-BE49-F238E27FC236}">
                <a16:creationId xmlns:a16="http://schemas.microsoft.com/office/drawing/2014/main" id="{CA429C69-1A5E-754B-9361-6DC197305C42}"/>
              </a:ext>
            </a:extLst>
          </p:cNvPr>
          <p:cNvSpPr>
            <a:spLocks noChangeArrowheads="1" noChangeShapeType="1"/>
          </p:cNvSpPr>
          <p:nvPr userDrawn="1"/>
        </p:nvSpPr>
        <p:spPr bwMode="auto">
          <a:xfrm rot="16200000" flipH="1">
            <a:off x="4343400" y="-3657600"/>
            <a:ext cx="457200" cy="8229600"/>
          </a:xfrm>
          <a:prstGeom prst="rtTriangle">
            <a:avLst/>
          </a:prstGeom>
          <a:gradFill rotWithShape="1">
            <a:gsLst>
              <a:gs pos="0">
                <a:srgbClr val="003B00"/>
              </a:gs>
              <a:gs pos="50000">
                <a:srgbClr val="008000"/>
              </a:gs>
              <a:gs pos="100000">
                <a:srgbClr val="003B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7" name="AutoShape 9">
            <a:extLst>
              <a:ext uri="{FF2B5EF4-FFF2-40B4-BE49-F238E27FC236}">
                <a16:creationId xmlns:a16="http://schemas.microsoft.com/office/drawing/2014/main" id="{E1060A6E-39E3-EC43-8392-1277744F73D5}"/>
              </a:ext>
            </a:extLst>
          </p:cNvPr>
          <p:cNvSpPr>
            <a:spLocks noChangeArrowheads="1" noChangeShapeType="1"/>
          </p:cNvSpPr>
          <p:nvPr userDrawn="1"/>
        </p:nvSpPr>
        <p:spPr bwMode="auto">
          <a:xfrm rot="5400000" flipH="1">
            <a:off x="4343400" y="1828800"/>
            <a:ext cx="457200" cy="8229600"/>
          </a:xfrm>
          <a:prstGeom prst="rtTriangle">
            <a:avLst/>
          </a:prstGeom>
          <a:gradFill rotWithShape="1">
            <a:gsLst>
              <a:gs pos="0">
                <a:srgbClr val="008000"/>
              </a:gs>
              <a:gs pos="100000">
                <a:srgbClr val="003B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8" name="Text Box 15">
            <a:extLst>
              <a:ext uri="{FF2B5EF4-FFF2-40B4-BE49-F238E27FC236}">
                <a16:creationId xmlns:a16="http://schemas.microsoft.com/office/drawing/2014/main" id="{217726E2-50AE-F144-973F-BFFD4AA0E2A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001000" y="0"/>
            <a:ext cx="685800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000" dirty="0">
                <a:latin typeface="+mn-lt"/>
                <a:cs typeface="Arial" charset="0"/>
              </a:rPr>
              <a:t>1.2.2.G1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Rectangle 42">
            <a:extLst>
              <a:ext uri="{FF2B5EF4-FFF2-40B4-BE49-F238E27FC236}">
                <a16:creationId xmlns:a16="http://schemas.microsoft.com/office/drawing/2014/main" id="{EE8E7820-30C1-A04E-8DB6-67CE392EF9A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24000" y="6310313"/>
            <a:ext cx="5943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800" dirty="0">
                <a:latin typeface="Centaur" pitchFamily="18" charset="0"/>
                <a:cs typeface="Times New Roman" panose="02020603050405020304" pitchFamily="18" charset="0"/>
              </a:rPr>
              <a:t>© Take Charge Today – Revised November 2019 – Electronic Banking Bonanza – Slide </a:t>
            </a:r>
            <a:fld id="{429802C3-2FCF-4584-A8E8-44D33E9FBE61}" type="slidenum">
              <a:rPr lang="en-US" altLang="en-US" sz="800" smtClean="0">
                <a:latin typeface="Centaur" pitchFamily="18" charset="0"/>
                <a:cs typeface="Times New Roman" panose="02020603050405020304" pitchFamily="18" charset="0"/>
              </a:rPr>
              <a:pPr algn="ctr" eaLnBrk="1" hangingPunct="1">
                <a:defRPr/>
              </a:pPr>
              <a:t>‹#›</a:t>
            </a:fld>
            <a:endParaRPr lang="en-US" altLang="en-US" sz="800" dirty="0">
              <a:latin typeface="Centaur" pitchFamily="18" charset="0"/>
            </a:endParaRPr>
          </a:p>
          <a:p>
            <a:pPr algn="ctr">
              <a:defRPr/>
            </a:pPr>
            <a:r>
              <a:rPr lang="en-US" altLang="en-US" sz="800" dirty="0">
                <a:latin typeface="Centaur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800" dirty="0">
                <a:latin typeface="Centaur" pitchFamily="18" charset="0"/>
              </a:rPr>
              <a:t>he University of Arizona</a:t>
            </a:r>
          </a:p>
        </p:txBody>
      </p:sp>
    </p:spTree>
    <p:extLst>
      <p:ext uri="{BB962C8B-B14F-4D97-AF65-F5344CB8AC3E}">
        <p14:creationId xmlns:p14="http://schemas.microsoft.com/office/powerpoint/2010/main" val="246174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Line 7"/>
          <p:cNvSpPr>
            <a:spLocks noChangeShapeType="1"/>
          </p:cNvSpPr>
          <p:nvPr userDrawn="1"/>
        </p:nvSpPr>
        <p:spPr bwMode="auto">
          <a:xfrm>
            <a:off x="533400" y="62484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8" name="AutoShape 8">
            <a:extLst>
              <a:ext uri="{FF2B5EF4-FFF2-40B4-BE49-F238E27FC236}">
                <a16:creationId xmlns:a16="http://schemas.microsoft.com/office/drawing/2014/main" id="{0744B834-7668-D747-BF39-DFD091547BC7}"/>
              </a:ext>
            </a:extLst>
          </p:cNvPr>
          <p:cNvSpPr>
            <a:spLocks noChangeArrowheads="1" noChangeShapeType="1"/>
          </p:cNvSpPr>
          <p:nvPr userDrawn="1"/>
        </p:nvSpPr>
        <p:spPr bwMode="auto">
          <a:xfrm rot="16200000" flipH="1">
            <a:off x="4343400" y="-3657600"/>
            <a:ext cx="457200" cy="8229600"/>
          </a:xfrm>
          <a:prstGeom prst="rtTriangle">
            <a:avLst/>
          </a:prstGeom>
          <a:gradFill rotWithShape="1">
            <a:gsLst>
              <a:gs pos="0">
                <a:srgbClr val="003B00"/>
              </a:gs>
              <a:gs pos="50000">
                <a:srgbClr val="008000"/>
              </a:gs>
              <a:gs pos="100000">
                <a:srgbClr val="003B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29" name="AutoShape 9">
            <a:extLst>
              <a:ext uri="{FF2B5EF4-FFF2-40B4-BE49-F238E27FC236}">
                <a16:creationId xmlns:a16="http://schemas.microsoft.com/office/drawing/2014/main" id="{ADCF8696-2F42-4F4C-AC1C-09A1BDE80E6B}"/>
              </a:ext>
            </a:extLst>
          </p:cNvPr>
          <p:cNvSpPr>
            <a:spLocks noChangeArrowheads="1" noChangeShapeType="1"/>
          </p:cNvSpPr>
          <p:nvPr userDrawn="1"/>
        </p:nvSpPr>
        <p:spPr bwMode="auto">
          <a:xfrm rot="5400000" flipH="1">
            <a:off x="4343400" y="1828800"/>
            <a:ext cx="457200" cy="8229600"/>
          </a:xfrm>
          <a:prstGeom prst="rtTriangle">
            <a:avLst/>
          </a:prstGeom>
          <a:gradFill rotWithShape="1">
            <a:gsLst>
              <a:gs pos="0">
                <a:srgbClr val="008000"/>
              </a:gs>
              <a:gs pos="100000">
                <a:srgbClr val="003B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30" name="Text Box 15">
            <a:extLst>
              <a:ext uri="{FF2B5EF4-FFF2-40B4-BE49-F238E27FC236}">
                <a16:creationId xmlns:a16="http://schemas.microsoft.com/office/drawing/2014/main" id="{53CE9C7A-8E81-EC43-82B9-F2ADA7076B9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001000" y="0"/>
            <a:ext cx="685800" cy="2444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000" dirty="0">
                <a:latin typeface="+mn-lt"/>
                <a:cs typeface="Arial" charset="0"/>
              </a:rPr>
              <a:t>1.2.2.G1</a:t>
            </a:r>
          </a:p>
        </p:txBody>
      </p:sp>
      <p:sp>
        <p:nvSpPr>
          <p:cNvPr id="1031" name="Rectangle 42">
            <a:extLst>
              <a:ext uri="{FF2B5EF4-FFF2-40B4-BE49-F238E27FC236}">
                <a16:creationId xmlns:a16="http://schemas.microsoft.com/office/drawing/2014/main" id="{91D77D24-608D-7449-BA9B-505950F4AC7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65275" y="6289675"/>
            <a:ext cx="59436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800" dirty="0">
                <a:latin typeface="Centaur" pitchFamily="18" charset="0"/>
                <a:cs typeface="Times New Roman" panose="02020603050405020304" pitchFamily="18" charset="0"/>
              </a:rPr>
              <a:t>© Take Charge Today – Revised November 2019 – Electronic Banking Bonanza – Slide </a:t>
            </a:r>
            <a:fld id="{D5B20C9B-4BF9-4873-BCD5-1CF1B42503FA}" type="slidenum">
              <a:rPr lang="en-US" altLang="en-US" sz="800" smtClean="0">
                <a:latin typeface="Centaur" pitchFamily="18" charset="0"/>
                <a:cs typeface="Times New Roman" panose="02020603050405020304" pitchFamily="18" charset="0"/>
              </a:rPr>
              <a:pPr algn="ctr" eaLnBrk="1" hangingPunct="1">
                <a:defRPr/>
              </a:pPr>
              <a:t>‹#›</a:t>
            </a:fld>
            <a:endParaRPr lang="en-US" altLang="en-US" sz="800" dirty="0">
              <a:latin typeface="Centaur" pitchFamily="18" charset="0"/>
            </a:endParaRPr>
          </a:p>
          <a:p>
            <a:pPr algn="ctr">
              <a:defRPr/>
            </a:pPr>
            <a:r>
              <a:rPr lang="en-US" altLang="en-US" sz="800" dirty="0">
                <a:latin typeface="Centaur" pitchFamily="18" charset="0"/>
              </a:rPr>
              <a:t>University of Arizona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anose="020F0502020204030204" pitchFamily="34" charset="0"/>
          <a:ea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anose="020F0502020204030204" pitchFamily="34" charset="0"/>
          <a:ea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anose="020F0502020204030204" pitchFamily="34" charset="0"/>
          <a:ea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anose="020F0502020204030204" pitchFamily="34" charset="0"/>
          <a:ea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pperplate Gothic Ligh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pperplate Gothic Ligh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pperplate Gothic Ligh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pperplate Gothic Ligh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  <a:cs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  <a:cs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  <a:cs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  <a:cs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  <a:cs typeface="Calibri" panose="020F050202020403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emf"/><Relationship Id="rId4" Type="http://schemas.openxmlformats.org/officeDocument/2006/relationships/customXml" Target="../ink/ink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4572000"/>
            <a:ext cx="6705600" cy="1295400"/>
          </a:xfrm>
        </p:spPr>
        <p:txBody>
          <a:bodyPr/>
          <a:lstStyle/>
          <a:p>
            <a:pPr eaLnBrk="1" hangingPunct="1"/>
            <a:r>
              <a:rPr lang="en-US" altLang="en-US" sz="4000"/>
              <a:t>Discover the </a:t>
            </a:r>
            <a:r>
              <a:rPr lang="en-US" altLang="en-US" sz="4000" b="1"/>
              <a:t>Boom</a:t>
            </a:r>
            <a:r>
              <a:rPr lang="en-US" altLang="en-US" sz="4000"/>
              <a:t> in </a:t>
            </a:r>
            <a:br>
              <a:rPr lang="en-US" altLang="en-US" sz="4000"/>
            </a:br>
            <a:r>
              <a:rPr lang="en-US" altLang="en-US" sz="4000"/>
              <a:t>Electronic Banking!</a:t>
            </a:r>
          </a:p>
        </p:txBody>
      </p:sp>
      <p:sp>
        <p:nvSpPr>
          <p:cNvPr id="12291" name="Text Box 19"/>
          <p:cNvSpPr txBox="1">
            <a:spLocks noChangeArrowheads="1"/>
          </p:cNvSpPr>
          <p:nvPr/>
        </p:nvSpPr>
        <p:spPr bwMode="auto">
          <a:xfrm>
            <a:off x="838200" y="685800"/>
            <a:ext cx="7467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>
                <a:solidFill>
                  <a:srgbClr val="006400"/>
                </a:solidFill>
                <a:latin typeface="Centaur" panose="02030504050205020304" pitchFamily="18" charset="0"/>
                <a:cs typeface="Arial" panose="020B0604020202020204" pitchFamily="34" charset="0"/>
              </a:rPr>
              <a:t>Electronic Banking Bonanza</a:t>
            </a:r>
          </a:p>
        </p:txBody>
      </p:sp>
      <p:pic>
        <p:nvPicPr>
          <p:cNvPr id="12292" name="Picture 20" descr="MCPE03704_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193" y="2286000"/>
            <a:ext cx="2233613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180CDE7-2E0F-6443-AD49-3D86ED23EE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649662"/>
            <a:ext cx="21844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A39A860-D3A2-D745-A1FC-A6A6275171AD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6151" y="3649663"/>
            <a:ext cx="2200649" cy="4703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08038"/>
            <a:ext cx="8229600" cy="6397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200" b="1" dirty="0"/>
              <a:t>Mobile Payments (Mobile Wallet)</a:t>
            </a:r>
          </a:p>
        </p:txBody>
      </p:sp>
      <p:sp>
        <p:nvSpPr>
          <p:cNvPr id="183299" name="Rectangle 3">
            <a:extLst>
              <a:ext uri="{FF2B5EF4-FFF2-40B4-BE49-F238E27FC236}">
                <a16:creationId xmlns:a16="http://schemas.microsoft.com/office/drawing/2014/main" id="{E2B1AF37-C5DA-A840-AF06-5619115F99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80126"/>
            <a:ext cx="8382000" cy="461587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3000" b="1" dirty="0">
                <a:ea typeface="ＭＳ Ｐゴシック" panose="020B0600070205080204" pitchFamily="34" charset="-128"/>
              </a:rPr>
              <a:t>Mobile Payments </a:t>
            </a:r>
          </a:p>
          <a:p>
            <a:pPr lvl="1" eaLnBrk="1" hangingPunct="1">
              <a:defRPr/>
            </a:pPr>
            <a:r>
              <a:rPr lang="en-US" dirty="0"/>
              <a:t>operated under financial regulation and performed from or via a mobile device/cell phone </a:t>
            </a:r>
          </a:p>
          <a:p>
            <a:pPr lvl="1" eaLnBrk="1" hangingPunct="1">
              <a:defRPr/>
            </a:pPr>
            <a:r>
              <a:rPr lang="en-US" dirty="0"/>
              <a:t>Popular mobile payment systems used by businesses include Square, Apple Pay, Google Pay, etc. </a:t>
            </a:r>
          </a:p>
          <a:p>
            <a:pPr lvl="1" eaLnBrk="1" hangingPunct="1">
              <a:defRPr/>
            </a:pPr>
            <a:r>
              <a:rPr lang="en-US" dirty="0"/>
              <a:t>By tapping on an NFC terminal </a:t>
            </a:r>
          </a:p>
          <a:p>
            <a:pPr marL="457200" lvl="1" indent="0" eaLnBrk="1" hangingPunct="1">
              <a:buNone/>
              <a:defRPr/>
            </a:pPr>
            <a:r>
              <a:rPr lang="en-US" sz="1800" dirty="0"/>
              <a:t>     </a:t>
            </a:r>
            <a:r>
              <a:rPr lang="en-US" sz="1800" i="1" dirty="0"/>
              <a:t>(near field communication), </a:t>
            </a:r>
            <a:r>
              <a:rPr lang="en-US" dirty="0"/>
              <a:t>mobile phones</a:t>
            </a:r>
          </a:p>
          <a:p>
            <a:pPr marL="457200" lvl="1" indent="0" eaLnBrk="1" hangingPunct="1">
              <a:buNone/>
              <a:defRPr/>
            </a:pPr>
            <a:r>
              <a:rPr lang="en-US" dirty="0"/>
              <a:t>    can instantly transfer funds</a:t>
            </a:r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endParaRPr lang="en-US" altLang="en-US" sz="2800" dirty="0">
              <a:ea typeface="ＭＳ Ｐゴシック" panose="020B0600070205080204" pitchFamily="34" charset="-128"/>
            </a:endParaRPr>
          </a:p>
        </p:txBody>
      </p:sp>
      <p:pic>
        <p:nvPicPr>
          <p:cNvPr id="30724" name="Picture 4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48400" y="4038600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08038"/>
            <a:ext cx="8229600" cy="6397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200" b="1" dirty="0"/>
              <a:t>Mobile Check Deposits</a:t>
            </a:r>
          </a:p>
        </p:txBody>
      </p:sp>
      <p:sp>
        <p:nvSpPr>
          <p:cNvPr id="135171" name="Rectangle 3">
            <a:extLst>
              <a:ext uri="{FF2B5EF4-FFF2-40B4-BE49-F238E27FC236}">
                <a16:creationId xmlns:a16="http://schemas.microsoft.com/office/drawing/2014/main" id="{E18C9D2B-FE86-5C45-8CE3-222176B8B2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62100"/>
            <a:ext cx="77724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b="1" dirty="0"/>
              <a:t>Mobile check deposit</a:t>
            </a:r>
            <a:r>
              <a:rPr lang="en-US" dirty="0"/>
              <a:t> lets you deposit a check into your bank account by taking a picture of it with your smartphone or tablet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3000" dirty="0">
                <a:ea typeface="ＭＳ Ｐゴシック" panose="020B0600070205080204" pitchFamily="34" charset="-128"/>
              </a:rPr>
              <a:t>Use your bank’s Mobile App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3000" dirty="0">
                <a:ea typeface="ＭＳ Ｐゴシック" panose="020B0600070205080204" pitchFamily="34" charset="-128"/>
              </a:rPr>
              <a:t>Endorse (sign) the back of                                                 your check and write                                                     “</a:t>
            </a:r>
            <a:r>
              <a:rPr lang="en-US" altLang="en-US" sz="3000" i="1" dirty="0">
                <a:ea typeface="ＭＳ Ｐゴシック" panose="020B0600070205080204" pitchFamily="34" charset="-128"/>
              </a:rPr>
              <a:t>For Mobile Deposit Only</a:t>
            </a:r>
            <a:r>
              <a:rPr lang="en-US" altLang="en-US" sz="3000" dirty="0">
                <a:ea typeface="ＭＳ Ｐゴシック" panose="020B0600070205080204" pitchFamily="34" charset="-128"/>
              </a:rPr>
              <a:t>”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3000" dirty="0">
                <a:ea typeface="ＭＳ Ｐゴシック" panose="020B0600070205080204" pitchFamily="34" charset="-128"/>
              </a:rPr>
              <a:t>Then take a picture of the                                 front and back of the check </a:t>
            </a:r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38800" y="3434826"/>
            <a:ext cx="2459762" cy="2286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5893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08038"/>
            <a:ext cx="8229600" cy="6397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200" b="1"/>
              <a:t>E-Banking Safety</a:t>
            </a:r>
          </a:p>
        </p:txBody>
      </p:sp>
      <p:sp>
        <p:nvSpPr>
          <p:cNvPr id="147459" name="Rectangle 3">
            <a:extLst>
              <a:ext uri="{FF2B5EF4-FFF2-40B4-BE49-F238E27FC236}">
                <a16:creationId xmlns:a16="http://schemas.microsoft.com/office/drawing/2014/main" id="{242B351E-09D1-964F-9B5E-38408F9F75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1963" y="1485900"/>
            <a:ext cx="67056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600" dirty="0">
                <a:ea typeface="ＭＳ Ｐゴシック" panose="020B0600070205080204" pitchFamily="34" charset="-128"/>
              </a:rPr>
              <a:t>Sign the back of the cards and write</a:t>
            </a:r>
            <a:r>
              <a:rPr lang="en-US" altLang="en-US" sz="2600" b="1" dirty="0">
                <a:ea typeface="ＭＳ Ｐゴシック" panose="020B0600070205080204" pitchFamily="34" charset="-128"/>
              </a:rPr>
              <a:t> </a:t>
            </a:r>
            <a:br>
              <a:rPr lang="en-US" altLang="en-US" sz="2600" b="1" dirty="0">
                <a:ea typeface="ＭＳ Ｐゴシック" panose="020B0600070205080204" pitchFamily="34" charset="-128"/>
              </a:rPr>
            </a:br>
            <a:r>
              <a:rPr lang="en-US" altLang="en-US" sz="2600" b="1" dirty="0">
                <a:ea typeface="ＭＳ Ｐゴシック" panose="020B0600070205080204" pitchFamily="34" charset="-128"/>
              </a:rPr>
              <a:t>“See ID”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600" dirty="0">
                <a:ea typeface="ＭＳ Ｐゴシック" panose="020B0600070205080204" pitchFamily="34" charset="-128"/>
              </a:rPr>
              <a:t>Memorize </a:t>
            </a:r>
            <a:r>
              <a:rPr lang="en-US" altLang="en-US" sz="2600" b="1" dirty="0">
                <a:ea typeface="ＭＳ Ｐゴシック" panose="020B0600070205080204" pitchFamily="34" charset="-128"/>
              </a:rPr>
              <a:t>PIN</a:t>
            </a:r>
            <a:r>
              <a:rPr lang="en-US" altLang="en-US" sz="2600" dirty="0">
                <a:ea typeface="ＭＳ Ｐゴシック" panose="020B0600070205080204" pitchFamily="34" charset="-128"/>
              </a:rPr>
              <a:t> and keep it hidden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600" dirty="0">
                <a:ea typeface="ＭＳ Ｐゴシック" panose="020B0600070205080204" pitchFamily="34" charset="-128"/>
              </a:rPr>
              <a:t>Do not write it down where the card is kept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600" dirty="0">
                <a:ea typeface="ＭＳ Ｐゴシック" panose="020B0600070205080204" pitchFamily="34" charset="-128"/>
              </a:rPr>
              <a:t>Do not tell others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600" dirty="0">
                <a:ea typeface="ＭＳ Ｐゴシック" panose="020B0600070205080204" pitchFamily="34" charset="-128"/>
              </a:rPr>
              <a:t>Shield the PIN with body at ATMs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600" dirty="0">
                <a:ea typeface="ＭＳ Ｐゴシック" panose="020B0600070205080204" pitchFamily="34" charset="-128"/>
              </a:rPr>
              <a:t>Do not give it out over the phone or e-mail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600" dirty="0">
                <a:ea typeface="ＭＳ Ｐゴシック" panose="020B0600070205080204" pitchFamily="34" charset="-128"/>
              </a:rPr>
              <a:t>Change PIN if it is suspected someone else knows it</a:t>
            </a:r>
          </a:p>
        </p:txBody>
      </p:sp>
      <p:pic>
        <p:nvPicPr>
          <p:cNvPr id="32772" name="Picture 12" descr="j023307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2590800"/>
            <a:ext cx="1719263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08038"/>
            <a:ext cx="8229600" cy="6397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200" b="1"/>
              <a:t>E-banking Safety continued</a:t>
            </a:r>
          </a:p>
        </p:txBody>
      </p:sp>
      <p:sp>
        <p:nvSpPr>
          <p:cNvPr id="149507" name="Rectangle 3">
            <a:extLst>
              <a:ext uri="{FF2B5EF4-FFF2-40B4-BE49-F238E27FC236}">
                <a16:creationId xmlns:a16="http://schemas.microsoft.com/office/drawing/2014/main" id="{C638D57B-73D1-2849-93DB-4DFFEE78D4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315200" cy="3505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Write down the card number and financial institution contact information</a:t>
            </a:r>
          </a:p>
          <a:p>
            <a:pPr lvl="1" eaLnBrk="1" hangingPunct="1"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Store it in a safe place separate from the card in case the card becomes lost or stolen</a:t>
            </a:r>
          </a:p>
          <a:p>
            <a:pPr eaLnBrk="1" hangingPunct="1"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Report lost or stolen cards to the financial institution immediately.</a:t>
            </a:r>
          </a:p>
        </p:txBody>
      </p:sp>
      <p:pic>
        <p:nvPicPr>
          <p:cNvPr id="34820" name="Picture 4" descr="MCj0230754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657600"/>
            <a:ext cx="1925638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55638"/>
            <a:ext cx="8229600" cy="6397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200" b="1"/>
              <a:t>Overdraft</a:t>
            </a:r>
          </a:p>
        </p:txBody>
      </p:sp>
      <p:sp>
        <p:nvSpPr>
          <p:cNvPr id="223235" name="Rectangle 3">
            <a:extLst>
              <a:ext uri="{FF2B5EF4-FFF2-40B4-BE49-F238E27FC236}">
                <a16:creationId xmlns:a16="http://schemas.microsoft.com/office/drawing/2014/main" id="{D679867C-E753-AD4A-A4C2-361496BEDB31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457200" y="1447800"/>
            <a:ext cx="4038600" cy="4114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3000" b="1" dirty="0">
                <a:ea typeface="+mn-ea"/>
              </a:rPr>
              <a:t>Overdraft </a:t>
            </a:r>
          </a:p>
          <a:p>
            <a:pPr>
              <a:defRPr/>
            </a:pPr>
            <a:r>
              <a:rPr lang="en-US" sz="2400" dirty="0">
                <a:ea typeface="+mn-ea"/>
              </a:rPr>
              <a:t>Consumers have options regarding overdrafts for transactions made with their debit or ATM cards</a:t>
            </a:r>
          </a:p>
          <a:p>
            <a:pPr lvl="1">
              <a:defRPr/>
            </a:pPr>
            <a:r>
              <a:rPr lang="en-US" dirty="0">
                <a:ea typeface="+mn-ea"/>
                <a:cs typeface="+mn-cs"/>
              </a:rPr>
              <a:t>An </a:t>
            </a:r>
            <a:r>
              <a:rPr lang="en-US" b="1" dirty="0">
                <a:ea typeface="+mn-ea"/>
                <a:cs typeface="+mn-cs"/>
              </a:rPr>
              <a:t>overdraft</a:t>
            </a:r>
            <a:r>
              <a:rPr lang="en-US" dirty="0">
                <a:ea typeface="+mn-ea"/>
                <a:cs typeface="+mn-cs"/>
              </a:rPr>
              <a:t> occurs when a consumer withdrawal from a bank account exceeds the available balance</a:t>
            </a:r>
          </a:p>
        </p:txBody>
      </p:sp>
      <p:sp>
        <p:nvSpPr>
          <p:cNvPr id="36868" name="Content Placeholder 4"/>
          <p:cNvSpPr>
            <a:spLocks noGrp="1" noChangeArrowheads="1"/>
          </p:cNvSpPr>
          <p:nvPr>
            <p:ph sz="half" idx="2"/>
          </p:nvPr>
        </p:nvSpPr>
        <p:spPr>
          <a:xfrm>
            <a:off x="4648200" y="1447800"/>
            <a:ext cx="4038600" cy="4114800"/>
          </a:xfrm>
        </p:spPr>
        <p:txBody>
          <a:bodyPr/>
          <a:lstStyle/>
          <a:p>
            <a:r>
              <a:rPr lang="en-US" altLang="en-US" dirty="0"/>
              <a:t>Consumers may choose to</a:t>
            </a:r>
          </a:p>
          <a:p>
            <a:pPr lvl="1"/>
            <a:r>
              <a:rPr lang="en-US" altLang="en-US" sz="2000" dirty="0"/>
              <a:t>Allow an overdraft to occur when using their ATM or debit card</a:t>
            </a:r>
          </a:p>
          <a:p>
            <a:pPr lvl="2"/>
            <a:r>
              <a:rPr lang="en-US" altLang="en-US" dirty="0"/>
              <a:t>However, a $20-$30 transaction fee may be applied </a:t>
            </a:r>
          </a:p>
          <a:p>
            <a:pPr lvl="1" eaLnBrk="1" hangingPunct="1"/>
            <a:r>
              <a:rPr lang="en-US" altLang="en-US" sz="2000" dirty="0"/>
              <a:t>Not allow an overdraft if there is not enough money</a:t>
            </a:r>
          </a:p>
          <a:p>
            <a:pPr lvl="2" eaLnBrk="1" hangingPunct="1"/>
            <a:r>
              <a:rPr lang="en-US" altLang="en-US" dirty="0"/>
              <a:t>However, their card will be declined</a:t>
            </a:r>
          </a:p>
          <a:p>
            <a:endParaRPr lang="en-US" altLang="en-US" sz="240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005551E-4AF1-6643-A30A-C466DE16E508}"/>
              </a:ext>
            </a:extLst>
          </p:cNvPr>
          <p:cNvCxnSpPr>
            <a:cxnSpLocks/>
          </p:cNvCxnSpPr>
          <p:nvPr/>
        </p:nvCxnSpPr>
        <p:spPr>
          <a:xfrm>
            <a:off x="4419600" y="1447800"/>
            <a:ext cx="22860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89C142B-4383-AE4C-932C-064CEFD67E3E}"/>
              </a:ext>
            </a:extLst>
          </p:cNvPr>
          <p:cNvSpPr txBox="1"/>
          <p:nvPr/>
        </p:nvSpPr>
        <p:spPr>
          <a:xfrm>
            <a:off x="457200" y="5772150"/>
            <a:ext cx="8305800" cy="400050"/>
          </a:xfrm>
          <a:prstGeom prst="rect">
            <a:avLst/>
          </a:prstGeom>
          <a:solidFill>
            <a:srgbClr val="0064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chemeClr val="bg1"/>
                </a:solidFill>
              </a:rPr>
              <a:t>Know your account balance prior to making purchases!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31838"/>
            <a:ext cx="8229600" cy="6397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200" b="1"/>
              <a:t>The Future of E-Banking</a:t>
            </a:r>
          </a:p>
        </p:txBody>
      </p:sp>
      <p:sp>
        <p:nvSpPr>
          <p:cNvPr id="151555" name="Rectangle 3">
            <a:extLst>
              <a:ext uri="{FF2B5EF4-FFF2-40B4-BE49-F238E27FC236}">
                <a16:creationId xmlns:a16="http://schemas.microsoft.com/office/drawing/2014/main" id="{8539F682-74D6-A643-8B1C-0DFE1074D1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00400" y="1447800"/>
            <a:ext cx="5562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600" dirty="0">
                <a:ea typeface="ＭＳ Ｐゴシック" panose="020B0600070205080204" pitchFamily="34" charset="-128"/>
              </a:rPr>
              <a:t>Consumers like the convenience and 24-hour access to their accounts </a:t>
            </a:r>
          </a:p>
          <a:p>
            <a:pPr eaLnBrk="1" hangingPunct="1">
              <a:defRPr/>
            </a:pPr>
            <a:r>
              <a:rPr lang="en-US" altLang="en-US" sz="2600" dirty="0">
                <a:ea typeface="ＭＳ Ｐゴシック" panose="020B0600070205080204" pitchFamily="34" charset="-128"/>
              </a:rPr>
              <a:t>Competition in the banking and retail sectors will drive changes to banking in the future. </a:t>
            </a:r>
          </a:p>
          <a:p>
            <a:pPr eaLnBrk="1" hangingPunct="1">
              <a:defRPr/>
            </a:pPr>
            <a:r>
              <a:rPr lang="en-US" altLang="en-US" sz="2600" dirty="0">
                <a:ea typeface="ＭＳ Ｐゴシック" panose="020B0600070205080204" pitchFamily="34" charset="-128"/>
              </a:rPr>
              <a:t>Will handprint, retina (eye) scan, fingerprint scans or voice commands become popular payment methods in the future? Time will tell.  </a:t>
            </a:r>
          </a:p>
        </p:txBody>
      </p:sp>
      <p:pic>
        <p:nvPicPr>
          <p:cNvPr id="38916" name="Picture 4" descr="MCj0231659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0"/>
            <a:ext cx="2847584" cy="216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736" name="Picture 16" descr="MCTN00412_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886200"/>
            <a:ext cx="4191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3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84238"/>
            <a:ext cx="8229600" cy="5635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200" b="1"/>
              <a:t>Happy Trails</a:t>
            </a:r>
          </a:p>
        </p:txBody>
      </p:sp>
      <p:sp>
        <p:nvSpPr>
          <p:cNvPr id="158738" name="Rectangle 18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191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dirty="0"/>
              <a:t>   Understanding E-Banking and reading about banking and payment methods can help you manage your finances properly and safely!</a:t>
            </a:r>
          </a:p>
          <a:p>
            <a:pPr eaLnBrk="1" hangingPunct="1">
              <a:buFontTx/>
              <a:buNone/>
            </a:pPr>
            <a:endParaRPr lang="en-US" altLang="en-US" sz="3600" dirty="0"/>
          </a:p>
          <a:p>
            <a:pPr eaLnBrk="1" hangingPunct="1">
              <a:buFontTx/>
              <a:buNone/>
            </a:pPr>
            <a:r>
              <a:rPr lang="en-US" altLang="en-US" sz="3600" dirty="0"/>
              <a:t>   Any 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58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58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31838"/>
            <a:ext cx="8229600" cy="6397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200" b="1"/>
              <a:t>Electronic Banking Bonanza</a:t>
            </a:r>
          </a:p>
        </p:txBody>
      </p:sp>
      <p:sp>
        <p:nvSpPr>
          <p:cNvPr id="122883" name="Rectangle 3">
            <a:extLst>
              <a:ext uri="{FF2B5EF4-FFF2-40B4-BE49-F238E27FC236}">
                <a16:creationId xmlns:a16="http://schemas.microsoft.com/office/drawing/2014/main" id="{E8687334-4F4A-104F-B2E8-8DCC4CF298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2438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   There has been a big boom in electronic banking. Like the great gold rush, millions of banks, businesses and people have made the move to electronic banking.</a:t>
            </a:r>
            <a:endParaRPr lang="en-US" altLang="en-US" sz="2400" dirty="0">
              <a:ea typeface="ＭＳ Ｐゴシック" panose="020B0600070205080204" pitchFamily="34" charset="-128"/>
            </a:endParaRPr>
          </a:p>
        </p:txBody>
      </p:sp>
      <p:pic>
        <p:nvPicPr>
          <p:cNvPr id="122895" name="Picture 15" descr="MCPE03741_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0443" y="3810000"/>
            <a:ext cx="4583113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6397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200" b="1"/>
              <a:t>E-Banking</a:t>
            </a:r>
          </a:p>
        </p:txBody>
      </p:sp>
      <p:sp>
        <p:nvSpPr>
          <p:cNvPr id="11981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214871"/>
            <a:ext cx="7772400" cy="4876800"/>
          </a:xfrm>
        </p:spPr>
        <p:txBody>
          <a:bodyPr/>
          <a:lstStyle/>
          <a:p>
            <a:pPr eaLnBrk="1" hangingPunct="1"/>
            <a:r>
              <a:rPr lang="en-US" altLang="en-US" dirty="0"/>
              <a:t>What is </a:t>
            </a:r>
            <a:r>
              <a:rPr lang="en-US" altLang="en-US" b="1" dirty="0"/>
              <a:t>electronic banking</a:t>
            </a:r>
            <a:r>
              <a:rPr lang="en-US" altLang="en-US" dirty="0"/>
              <a:t> or </a:t>
            </a:r>
            <a:r>
              <a:rPr lang="en-US" altLang="en-US" b="1" dirty="0"/>
              <a:t>e-banking</a:t>
            </a:r>
            <a:r>
              <a:rPr lang="en-US" altLang="en-US" dirty="0"/>
              <a:t>? </a:t>
            </a:r>
          </a:p>
          <a:p>
            <a:pPr lvl="1" eaLnBrk="1" hangingPunct="1"/>
            <a:r>
              <a:rPr lang="en-US" altLang="en-US" dirty="0"/>
              <a:t>Computer and phone networks transfer money electronically rather than through an exchange of cash, checks, or other types of paper documents</a:t>
            </a:r>
          </a:p>
          <a:p>
            <a:pPr eaLnBrk="1" hangingPunct="1"/>
            <a:r>
              <a:rPr lang="en-US" altLang="en-US" dirty="0"/>
              <a:t>Using the phone, Internet or store machine, people can</a:t>
            </a:r>
          </a:p>
          <a:p>
            <a:pPr lvl="1" eaLnBrk="1" hangingPunct="1"/>
            <a:r>
              <a:rPr lang="en-US" altLang="en-US" sz="2200" dirty="0"/>
              <a:t>Make withdrawals</a:t>
            </a:r>
          </a:p>
          <a:p>
            <a:pPr lvl="1" eaLnBrk="1" hangingPunct="1"/>
            <a:r>
              <a:rPr lang="en-US" altLang="en-US" sz="2200" dirty="0"/>
              <a:t>Deposit money</a:t>
            </a:r>
          </a:p>
          <a:p>
            <a:pPr lvl="1" eaLnBrk="1" hangingPunct="1"/>
            <a:r>
              <a:rPr lang="en-US" altLang="en-US" sz="2200" dirty="0"/>
              <a:t>Pay bills</a:t>
            </a:r>
          </a:p>
          <a:p>
            <a:pPr lvl="1" eaLnBrk="1" hangingPunct="1"/>
            <a:r>
              <a:rPr lang="en-US" altLang="en-US" sz="2200" dirty="0"/>
              <a:t>Check account balances</a:t>
            </a:r>
          </a:p>
          <a:p>
            <a:pPr lvl="1" eaLnBrk="1" hangingPunct="1"/>
            <a:r>
              <a:rPr lang="en-US" altLang="en-US" sz="2200" dirty="0"/>
              <a:t>Transfer money between accounts</a:t>
            </a:r>
          </a:p>
        </p:txBody>
      </p:sp>
      <p:pic>
        <p:nvPicPr>
          <p:cNvPr id="16388" name="Picture 7" descr="MCj0229181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581400"/>
            <a:ext cx="1639888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/>
              <p14:cNvContentPartPr/>
              <p14:nvPr/>
            </p14:nvContentPartPr>
            <p14:xfrm>
              <a:off x="-896025" y="840531"/>
              <a:ext cx="74520" cy="18504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911145" y="825411"/>
                <a:ext cx="104760" cy="215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08038"/>
            <a:ext cx="8229600" cy="6397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200" b="1"/>
              <a:t>Why the big BOOM?</a:t>
            </a:r>
          </a:p>
        </p:txBody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D72CF2BB-D6F5-5546-ACF0-849811FC5F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4495800" cy="40386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en-US" b="1" dirty="0">
                <a:ea typeface="ＭＳ Ｐゴシック" panose="020B0600070205080204" pitchFamily="34" charset="-128"/>
              </a:rPr>
              <a:t>Benefits to E-Banking</a:t>
            </a:r>
          </a:p>
          <a:p>
            <a:pPr eaLnBrk="1" hangingPunct="1">
              <a:defRPr/>
            </a:pPr>
            <a:r>
              <a:rPr lang="en-US" altLang="en-US" sz="2800" dirty="0">
                <a:ea typeface="ＭＳ Ｐゴシック" panose="020B0600070205080204" pitchFamily="34" charset="-128"/>
              </a:rPr>
              <a:t>24-hour access</a:t>
            </a:r>
          </a:p>
          <a:p>
            <a:pPr eaLnBrk="1" hangingPunct="1">
              <a:defRPr/>
            </a:pPr>
            <a:r>
              <a:rPr lang="en-US" altLang="en-US" sz="2800" dirty="0">
                <a:ea typeface="ＭＳ Ｐゴシック" panose="020B0600070205080204" pitchFamily="34" charset="-128"/>
              </a:rPr>
              <a:t>Fast</a:t>
            </a:r>
          </a:p>
          <a:p>
            <a:pPr eaLnBrk="1" hangingPunct="1">
              <a:defRPr/>
            </a:pPr>
            <a:r>
              <a:rPr lang="en-US" altLang="en-US" sz="2800" dirty="0">
                <a:ea typeface="ＭＳ Ｐゴシック" panose="020B0600070205080204" pitchFamily="34" charset="-128"/>
              </a:rPr>
              <a:t>No paper</a:t>
            </a:r>
          </a:p>
          <a:p>
            <a:pPr eaLnBrk="1" hangingPunct="1">
              <a:defRPr/>
            </a:pPr>
            <a:r>
              <a:rPr lang="en-US" altLang="en-US" sz="2800" dirty="0">
                <a:ea typeface="ＭＳ Ｐゴシック" panose="020B0600070205080204" pitchFamily="34" charset="-128"/>
              </a:rPr>
              <a:t>Convenient</a:t>
            </a:r>
          </a:p>
          <a:p>
            <a:pPr eaLnBrk="1" hangingPunct="1">
              <a:defRPr/>
            </a:pPr>
            <a:r>
              <a:rPr lang="en-US" altLang="en-US" sz="2800" dirty="0">
                <a:ea typeface="ＭＳ Ｐゴシック" panose="020B0600070205080204" pitchFamily="34" charset="-128"/>
              </a:rPr>
              <a:t>Worldwide access</a:t>
            </a:r>
          </a:p>
          <a:p>
            <a:pPr eaLnBrk="1" hangingPunct="1">
              <a:defRPr/>
            </a:pPr>
            <a:r>
              <a:rPr lang="en-US" altLang="en-US" sz="2800" dirty="0">
                <a:ea typeface="ＭＳ Ｐゴシック" panose="020B0600070205080204" pitchFamily="34" charset="-128"/>
              </a:rPr>
              <a:t>Use your phone as a digital wallet </a:t>
            </a:r>
          </a:p>
        </p:txBody>
      </p:sp>
      <p:pic>
        <p:nvPicPr>
          <p:cNvPr id="18436" name="Picture 4" descr="j023718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133600"/>
            <a:ext cx="3244850" cy="271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08038"/>
            <a:ext cx="8229600" cy="6397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200" b="1"/>
              <a:t>Types of E-Banking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191000" y="1905000"/>
            <a:ext cx="4495800" cy="3048000"/>
          </a:xfrm>
        </p:spPr>
        <p:txBody>
          <a:bodyPr/>
          <a:lstStyle/>
          <a:p>
            <a:pPr eaLnBrk="1" hangingPunct="1"/>
            <a:r>
              <a:rPr lang="en-US" altLang="en-US" sz="3000" dirty="0"/>
              <a:t>Debit Card</a:t>
            </a:r>
          </a:p>
          <a:p>
            <a:pPr eaLnBrk="1" hangingPunct="1"/>
            <a:r>
              <a:rPr lang="en-US" altLang="en-US" sz="3000" dirty="0"/>
              <a:t>ATMs</a:t>
            </a:r>
          </a:p>
          <a:p>
            <a:pPr eaLnBrk="1" hangingPunct="1"/>
            <a:r>
              <a:rPr lang="en-US" altLang="en-US" sz="3000" dirty="0"/>
              <a:t>Mobile Payments from your cell phone</a:t>
            </a:r>
          </a:p>
          <a:p>
            <a:pPr eaLnBrk="1" hangingPunct="1"/>
            <a:r>
              <a:rPr lang="en-US" altLang="en-US" sz="3000" dirty="0"/>
              <a:t>Mobile check deposits  </a:t>
            </a:r>
          </a:p>
        </p:txBody>
      </p:sp>
      <p:pic>
        <p:nvPicPr>
          <p:cNvPr id="20484" name="Picture 5" descr="j0233235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0" y="3048000"/>
            <a:ext cx="2805113" cy="2592387"/>
          </a:xfrm>
        </p:spPr>
      </p:pic>
      <p:sp>
        <p:nvSpPr>
          <p:cNvPr id="2" name="Snip Diagonal Corner Rectangle 1"/>
          <p:cNvSpPr/>
          <p:nvPr/>
        </p:nvSpPr>
        <p:spPr>
          <a:xfrm>
            <a:off x="914400" y="1676400"/>
            <a:ext cx="2819400" cy="1219200"/>
          </a:xfrm>
          <a:prstGeom prst="snip2DiagRect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E-Banking allows access to your money electronically in fast and paperless ways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31838"/>
            <a:ext cx="8229600" cy="6397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200" b="1"/>
              <a:t>Debit Card</a:t>
            </a:r>
          </a:p>
        </p:txBody>
      </p:sp>
      <p:sp>
        <p:nvSpPr>
          <p:cNvPr id="136195" name="Rectangle 3">
            <a:extLst>
              <a:ext uri="{FF2B5EF4-FFF2-40B4-BE49-F238E27FC236}">
                <a16:creationId xmlns:a16="http://schemas.microsoft.com/office/drawing/2014/main" id="{B8AA8AD1-370D-1242-80D6-3A93F186EF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7467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>
                <a:ea typeface="ＭＳ Ｐゴシック" panose="020B0600070205080204" pitchFamily="34" charset="-128"/>
              </a:rPr>
              <a:t>A plastic card, which looks like a credit card and is linked to bank accounts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>
                <a:ea typeface="ＭＳ Ｐゴシック" panose="020B0600070205080204" pitchFamily="34" charset="-128"/>
              </a:rPr>
              <a:t>Money is automatically taken out of an account when a purchase is made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>
                <a:ea typeface="ＭＳ Ｐゴシック" panose="020B0600070205080204" pitchFamily="34" charset="-128"/>
              </a:rPr>
              <a:t>Requires a PIN (</a:t>
            </a:r>
            <a:r>
              <a:rPr lang="en-US" altLang="en-US" sz="2800" b="1" dirty="0">
                <a:ea typeface="ＭＳ Ｐゴシック" panose="020B0600070205080204" pitchFamily="34" charset="-128"/>
              </a:rPr>
              <a:t>P</a:t>
            </a:r>
            <a:r>
              <a:rPr lang="en-US" altLang="en-US" sz="2800" dirty="0">
                <a:ea typeface="ＭＳ Ｐゴシック" panose="020B0600070205080204" pitchFamily="34" charset="-128"/>
              </a:rPr>
              <a:t>ersonal </a:t>
            </a:r>
            <a:r>
              <a:rPr lang="en-US" altLang="en-US" sz="2800" b="1" dirty="0">
                <a:ea typeface="ＭＳ Ｐゴシック" panose="020B0600070205080204" pitchFamily="34" charset="-128"/>
              </a:rPr>
              <a:t>I</a:t>
            </a:r>
            <a:r>
              <a:rPr lang="en-US" altLang="en-US" sz="2800" dirty="0">
                <a:ea typeface="ＭＳ Ｐゴシック" panose="020B0600070205080204" pitchFamily="34" charset="-128"/>
              </a:rPr>
              <a:t>dentification </a:t>
            </a:r>
            <a:r>
              <a:rPr lang="en-US" altLang="en-US" sz="2800" b="1" dirty="0">
                <a:ea typeface="ＭＳ Ｐゴシック" panose="020B0600070205080204" pitchFamily="34" charset="-128"/>
              </a:rPr>
              <a:t>N</a:t>
            </a:r>
            <a:r>
              <a:rPr lang="en-US" altLang="en-US" sz="2800" dirty="0">
                <a:ea typeface="ＭＳ Ｐゴシック" panose="020B0600070205080204" pitchFamily="34" charset="-128"/>
              </a:rPr>
              <a:t>umber) to access bank accounts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600" dirty="0">
                <a:ea typeface="ＭＳ Ｐゴシック" panose="020B0600070205080204" pitchFamily="34" charset="-128"/>
              </a:rPr>
              <a:t>Confirms the user of the card is authorized to access the account.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600" dirty="0">
                <a:ea typeface="ＭＳ Ｐゴシック" panose="020B0600070205080204" pitchFamily="34" charset="-128"/>
              </a:rPr>
              <a:t>Customer swipes or inserts card (if it has a chip) and then signs a receipt or enters a PIN to approve the transaction</a:t>
            </a:r>
            <a:endParaRPr lang="en-US" altLang="en-US" sz="2400" dirty="0">
              <a:ea typeface="ＭＳ Ｐゴシック" panose="020B0600070205080204" pitchFamily="34" charset="-128"/>
            </a:endParaRPr>
          </a:p>
        </p:txBody>
      </p:sp>
      <p:pic>
        <p:nvPicPr>
          <p:cNvPr id="22532" name="Picture 4" descr="MCBS00254_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080000"/>
            <a:ext cx="1752600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08038"/>
            <a:ext cx="8229600" cy="6397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200" b="1"/>
              <a:t>ATM</a:t>
            </a:r>
          </a:p>
        </p:txBody>
      </p:sp>
      <p:sp>
        <p:nvSpPr>
          <p:cNvPr id="183299" name="Rectangle 3">
            <a:extLst>
              <a:ext uri="{FF2B5EF4-FFF2-40B4-BE49-F238E27FC236}">
                <a16:creationId xmlns:a16="http://schemas.microsoft.com/office/drawing/2014/main" id="{E2B1AF37-C5DA-A840-AF06-5619115F99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6436" y="1537855"/>
            <a:ext cx="8382000" cy="3352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3000" b="1" dirty="0">
                <a:ea typeface="ＭＳ Ｐゴシック" panose="020B0600070205080204" pitchFamily="34" charset="-128"/>
              </a:rPr>
              <a:t>Automated Teller Machines (ATMs)</a:t>
            </a:r>
          </a:p>
          <a:p>
            <a:pPr lvl="1" eaLnBrk="1" hangingPunct="1">
              <a:defRPr/>
            </a:pPr>
            <a:r>
              <a:rPr lang="en-US" altLang="en-US" sz="2600" dirty="0">
                <a:ea typeface="ＭＳ Ｐゴシック" panose="020B0600070205080204" pitchFamily="34" charset="-128"/>
              </a:rPr>
              <a:t>Electronic computer terminals used to make deposits, transfer between accounts or withdraw cash from a bank or credit union account</a:t>
            </a:r>
          </a:p>
          <a:p>
            <a:pPr eaLnBrk="1" hangingPunct="1">
              <a:defRPr/>
            </a:pPr>
            <a:r>
              <a:rPr lang="en-US" altLang="en-US" sz="2800" dirty="0">
                <a:ea typeface="ＭＳ Ｐゴシック" panose="020B0600070205080204" pitchFamily="34" charset="-128"/>
              </a:rPr>
              <a:t>ATM machines can be found in various places including banks, supermarkets, convenience stores</a:t>
            </a:r>
          </a:p>
          <a:p>
            <a:pPr eaLnBrk="1" hangingPunct="1">
              <a:defRPr/>
            </a:pPr>
            <a:r>
              <a:rPr lang="en-US" altLang="en-US" sz="2800" dirty="0">
                <a:ea typeface="ＭＳ Ｐゴシック" panose="020B0600070205080204" pitchFamily="34" charset="-128"/>
              </a:rPr>
              <a:t>Must have a debit card and PIN to access accounts using an ATM</a:t>
            </a:r>
          </a:p>
        </p:txBody>
      </p:sp>
      <p:pic>
        <p:nvPicPr>
          <p:cNvPr id="24580" name="Picture 4" descr="j023477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876800"/>
            <a:ext cx="1981200" cy="96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74663" y="765175"/>
            <a:ext cx="8229600" cy="6397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200" b="1" dirty="0"/>
              <a:t>ATMs continued</a:t>
            </a:r>
          </a:p>
        </p:txBody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3340F996-A289-C04D-94DE-39993B4E77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66850"/>
            <a:ext cx="6705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3000" dirty="0">
                <a:ea typeface="ＭＳ Ｐゴシック" panose="020B0600070205080204" pitchFamily="34" charset="-128"/>
              </a:rPr>
              <a:t>ATMs are usually free for customers using his/her financial institution’s ATM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3000" dirty="0">
                <a:ea typeface="ＭＳ Ｐゴシック" panose="020B0600070205080204" pitchFamily="34" charset="-128"/>
              </a:rPr>
              <a:t>Some ATMs charge a “non-network” transaction fee for using another bank’s ATM.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3000" dirty="0">
                <a:ea typeface="ＭＳ Ｐゴシック" panose="020B0600070205080204" pitchFamily="34" charset="-128"/>
              </a:rPr>
              <a:t>If the ATM does charge a fee, the amount will be posted on the ATM screen</a:t>
            </a:r>
          </a:p>
        </p:txBody>
      </p:sp>
      <p:pic>
        <p:nvPicPr>
          <p:cNvPr id="26628" name="Picture 4" descr="MCj0136265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657600"/>
            <a:ext cx="26416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08038"/>
            <a:ext cx="8229600" cy="6397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200" b="1" dirty="0"/>
              <a:t>How to Use an ATM</a:t>
            </a:r>
          </a:p>
        </p:txBody>
      </p:sp>
      <p:sp>
        <p:nvSpPr>
          <p:cNvPr id="135171" name="Rectangle 3">
            <a:extLst>
              <a:ext uri="{FF2B5EF4-FFF2-40B4-BE49-F238E27FC236}">
                <a16:creationId xmlns:a16="http://schemas.microsoft.com/office/drawing/2014/main" id="{E18C9D2B-FE86-5C45-8CE3-222176B8B2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752600"/>
            <a:ext cx="7772400" cy="3733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3000" dirty="0">
                <a:ea typeface="ＭＳ Ｐゴシック" panose="020B0600070205080204" pitchFamily="34" charset="-128"/>
              </a:rPr>
              <a:t>Insert ATM card into the slot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3000" dirty="0">
                <a:ea typeface="ＭＳ Ｐゴシック" panose="020B0600070205080204" pitchFamily="34" charset="-128"/>
              </a:rPr>
              <a:t>Enter PIN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3000" dirty="0">
                <a:ea typeface="ＭＳ Ｐゴシック" panose="020B0600070205080204" pitchFamily="34" charset="-128"/>
              </a:rPr>
              <a:t>Perform the desired transaction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600" dirty="0">
                <a:ea typeface="ＭＳ Ｐゴシック" panose="020B0600070205080204" pitchFamily="34" charset="-128"/>
              </a:rPr>
              <a:t>cash withdrawal, transfer or deposit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3000" dirty="0">
                <a:ea typeface="ＭＳ Ｐゴシック" panose="020B0600070205080204" pitchFamily="34" charset="-128"/>
              </a:rPr>
              <a:t>Keep printed receipt to compare with</a:t>
            </a:r>
            <a:br>
              <a:rPr lang="en-US" altLang="en-US" sz="3000" dirty="0">
                <a:ea typeface="ＭＳ Ｐゴシック" panose="020B0600070205080204" pitchFamily="34" charset="-128"/>
              </a:rPr>
            </a:br>
            <a:r>
              <a:rPr lang="en-US" altLang="en-US" sz="3000" dirty="0">
                <a:ea typeface="ＭＳ Ｐゴシック" panose="020B0600070205080204" pitchFamily="34" charset="-128"/>
              </a:rPr>
              <a:t>monthly bank statement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3000" dirty="0">
                <a:ea typeface="ＭＳ Ｐゴシック" panose="020B0600070205080204" pitchFamily="34" charset="-128"/>
              </a:rPr>
              <a:t>Remember to take your ATM card when finished</a:t>
            </a:r>
          </a:p>
        </p:txBody>
      </p:sp>
      <p:pic>
        <p:nvPicPr>
          <p:cNvPr id="28676" name="Picture 4" descr="BS01710_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752600"/>
            <a:ext cx="129222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4513</TotalTime>
  <Words>662</Words>
  <Application>Microsoft Macintosh PowerPoint</Application>
  <PresentationFormat>On-screen Show (4:3)</PresentationFormat>
  <Paragraphs>107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ＭＳ Ｐゴシック</vt:lpstr>
      <vt:lpstr>ＭＳ Ｐゴシック</vt:lpstr>
      <vt:lpstr>Arial</vt:lpstr>
      <vt:lpstr>Calibri</vt:lpstr>
      <vt:lpstr>Centaur</vt:lpstr>
      <vt:lpstr>Copperplate Gothic Light</vt:lpstr>
      <vt:lpstr>Times New Roman</vt:lpstr>
      <vt:lpstr>Default Design</vt:lpstr>
      <vt:lpstr>PowerPoint Presentation</vt:lpstr>
      <vt:lpstr>Electronic Banking Bonanza</vt:lpstr>
      <vt:lpstr>E-Banking</vt:lpstr>
      <vt:lpstr>Why the big BOOM?</vt:lpstr>
      <vt:lpstr>Types of E-Banking</vt:lpstr>
      <vt:lpstr>Debit Card</vt:lpstr>
      <vt:lpstr>ATM</vt:lpstr>
      <vt:lpstr>ATMs continued</vt:lpstr>
      <vt:lpstr>How to Use an ATM</vt:lpstr>
      <vt:lpstr>Mobile Payments (Mobile Wallet)</vt:lpstr>
      <vt:lpstr>Mobile Check Deposits</vt:lpstr>
      <vt:lpstr>E-Banking Safety</vt:lpstr>
      <vt:lpstr>E-banking Safety continued</vt:lpstr>
      <vt:lpstr>Overdraft</vt:lpstr>
      <vt:lpstr>The Future of E-Banking</vt:lpstr>
      <vt:lpstr>Happy Trails</vt:lpstr>
    </vt:vector>
  </TitlesOfParts>
  <Company>Montana State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meanderson</dc:creator>
  <cp:lastModifiedBy>Microsoft Office User</cp:lastModifiedBy>
  <cp:revision>162</cp:revision>
  <cp:lastPrinted>2019-03-12T18:47:09Z</cp:lastPrinted>
  <dcterms:created xsi:type="dcterms:W3CDTF">2013-06-19T18:13:33Z</dcterms:created>
  <dcterms:modified xsi:type="dcterms:W3CDTF">2019-11-21T21:47:23Z</dcterms:modified>
</cp:coreProperties>
</file>