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6"/>
  </p:notesMasterIdLst>
  <p:handoutMasterIdLst>
    <p:handoutMasterId r:id="rId67"/>
  </p:handoutMasterIdLst>
  <p:sldIdLst>
    <p:sldId id="256" r:id="rId2"/>
    <p:sldId id="257" r:id="rId3"/>
    <p:sldId id="260" r:id="rId4"/>
    <p:sldId id="263" r:id="rId5"/>
    <p:sldId id="262" r:id="rId6"/>
    <p:sldId id="315" r:id="rId7"/>
    <p:sldId id="264" r:id="rId8"/>
    <p:sldId id="267" r:id="rId9"/>
    <p:sldId id="337" r:id="rId10"/>
    <p:sldId id="273" r:id="rId11"/>
    <p:sldId id="288" r:id="rId12"/>
    <p:sldId id="289" r:id="rId13"/>
    <p:sldId id="290" r:id="rId14"/>
    <p:sldId id="291" r:id="rId15"/>
    <p:sldId id="344" r:id="rId16"/>
    <p:sldId id="292" r:id="rId17"/>
    <p:sldId id="293" r:id="rId18"/>
    <p:sldId id="295" r:id="rId19"/>
    <p:sldId id="296" r:id="rId20"/>
    <p:sldId id="297" r:id="rId21"/>
    <p:sldId id="298" r:id="rId22"/>
    <p:sldId id="299" r:id="rId23"/>
    <p:sldId id="300" r:id="rId24"/>
    <p:sldId id="301" r:id="rId25"/>
    <p:sldId id="302" r:id="rId26"/>
    <p:sldId id="345" r:id="rId27"/>
    <p:sldId id="303" r:id="rId28"/>
    <p:sldId id="304" r:id="rId29"/>
    <p:sldId id="305" r:id="rId30"/>
    <p:sldId id="306" r:id="rId31"/>
    <p:sldId id="307" r:id="rId32"/>
    <p:sldId id="308" r:id="rId33"/>
    <p:sldId id="309" r:id="rId34"/>
    <p:sldId id="310" r:id="rId35"/>
    <p:sldId id="311" r:id="rId36"/>
    <p:sldId id="312" r:id="rId37"/>
    <p:sldId id="346" r:id="rId38"/>
    <p:sldId id="347" r:id="rId39"/>
    <p:sldId id="335" r:id="rId40"/>
    <p:sldId id="338" r:id="rId41"/>
    <p:sldId id="339" r:id="rId42"/>
    <p:sldId id="314" r:id="rId43"/>
    <p:sldId id="316" r:id="rId44"/>
    <p:sldId id="317" r:id="rId45"/>
    <p:sldId id="318" r:id="rId46"/>
    <p:sldId id="319" r:id="rId47"/>
    <p:sldId id="320" r:id="rId48"/>
    <p:sldId id="321" r:id="rId49"/>
    <p:sldId id="322" r:id="rId50"/>
    <p:sldId id="323" r:id="rId51"/>
    <p:sldId id="351" r:id="rId52"/>
    <p:sldId id="324" r:id="rId53"/>
    <p:sldId id="325" r:id="rId54"/>
    <p:sldId id="326" r:id="rId55"/>
    <p:sldId id="327" r:id="rId56"/>
    <p:sldId id="340" r:id="rId57"/>
    <p:sldId id="334" r:id="rId58"/>
    <p:sldId id="341" r:id="rId59"/>
    <p:sldId id="343" r:id="rId60"/>
    <p:sldId id="328" r:id="rId61"/>
    <p:sldId id="329" r:id="rId62"/>
    <p:sldId id="352" r:id="rId63"/>
    <p:sldId id="353" r:id="rId64"/>
    <p:sldId id="331" r:id="rId65"/>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C1CA2"/>
    <a:srgbClr val="00006C"/>
    <a:srgbClr val="A50021"/>
    <a:srgbClr val="C70000"/>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8" autoAdjust="0"/>
    <p:restoredTop sz="90413" autoAdjust="0"/>
  </p:normalViewPr>
  <p:slideViewPr>
    <p:cSldViewPr>
      <p:cViewPr>
        <p:scale>
          <a:sx n="130" d="100"/>
          <a:sy n="130" d="100"/>
        </p:scale>
        <p:origin x="68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0"/>
    </p:cViewPr>
  </p:sorterViewPr>
  <p:notesViewPr>
    <p:cSldViewPr>
      <p:cViewPr varScale="1">
        <p:scale>
          <a:sx n="69" d="100"/>
          <a:sy n="69" d="100"/>
        </p:scale>
        <p:origin x="2784" y="84"/>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algn="r" defTabSz="915988" eaLnBrk="1" hangingPunct="1">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algn="r" defTabSz="915988" eaLnBrk="1" hangingPunct="1">
              <a:defRPr sz="1200">
                <a:latin typeface="Arial" charset="0"/>
              </a:defRPr>
            </a:lvl1pPr>
          </a:lstStyle>
          <a:p>
            <a:pPr>
              <a:defRPr/>
            </a:pPr>
            <a:fld id="{77CE6D10-B217-401C-90FD-7F3163C2A4A2}" type="slidenum">
              <a:rPr lang="en-US"/>
              <a:pPr>
                <a:defRPr/>
              </a:pPr>
              <a:t>‹#›</a:t>
            </a:fld>
            <a:endParaRPr lang="en-US"/>
          </a:p>
        </p:txBody>
      </p:sp>
    </p:spTree>
    <p:extLst>
      <p:ext uri="{BB962C8B-B14F-4D97-AF65-F5344CB8AC3E}">
        <p14:creationId xmlns:p14="http://schemas.microsoft.com/office/powerpoint/2010/main" val="73545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fld id="{C81DF75F-4630-4C82-9C85-B9525E24205C}" type="datetimeFigureOut">
              <a:rPr lang="en-US" smtClean="0"/>
              <a:t>8/29/18</a:t>
            </a:fld>
            <a:endParaRPr lang="en-US"/>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30700"/>
            <a:ext cx="5486400" cy="4102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813"/>
            <a:ext cx="2971800" cy="455612"/>
          </a:xfrm>
          <a:prstGeom prst="rect">
            <a:avLst/>
          </a:prstGeom>
        </p:spPr>
        <p:txBody>
          <a:bodyPr vert="horz" lIns="91440" tIns="45720" rIns="91440" bIns="45720" rtlCol="0" anchor="b"/>
          <a:lstStyle>
            <a:lvl1pPr algn="r">
              <a:defRPr sz="1200"/>
            </a:lvl1pPr>
          </a:lstStyle>
          <a:p>
            <a:fld id="{D8F3F398-3144-4FA1-98F5-BA7BFD26570E}" type="slidenum">
              <a:rPr lang="en-US" smtClean="0"/>
              <a:t>‹#›</a:t>
            </a:fld>
            <a:endParaRPr lang="en-US"/>
          </a:p>
        </p:txBody>
      </p:sp>
    </p:spTree>
    <p:extLst>
      <p:ext uri="{BB962C8B-B14F-4D97-AF65-F5344CB8AC3E}">
        <p14:creationId xmlns:p14="http://schemas.microsoft.com/office/powerpoint/2010/main" val="416326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3F398-3144-4FA1-98F5-BA7BFD26570E}" type="slidenum">
              <a:rPr lang="en-US" smtClean="0"/>
              <a:t>6</a:t>
            </a:fld>
            <a:endParaRPr lang="en-US"/>
          </a:p>
        </p:txBody>
      </p:sp>
    </p:spTree>
    <p:extLst>
      <p:ext uri="{BB962C8B-B14F-4D97-AF65-F5344CB8AC3E}">
        <p14:creationId xmlns:p14="http://schemas.microsoft.com/office/powerpoint/2010/main" val="339338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3F398-3144-4FA1-98F5-BA7BFD26570E}" type="slidenum">
              <a:rPr lang="en-US" smtClean="0"/>
              <a:t>28</a:t>
            </a:fld>
            <a:endParaRPr lang="en-US"/>
          </a:p>
        </p:txBody>
      </p:sp>
    </p:spTree>
    <p:extLst>
      <p:ext uri="{BB962C8B-B14F-4D97-AF65-F5344CB8AC3E}">
        <p14:creationId xmlns:p14="http://schemas.microsoft.com/office/powerpoint/2010/main" val="188152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3F398-3144-4FA1-98F5-BA7BFD26570E}" type="slidenum">
              <a:rPr lang="en-US" smtClean="0"/>
              <a:t>37</a:t>
            </a:fld>
            <a:endParaRPr lang="en-US"/>
          </a:p>
        </p:txBody>
      </p:sp>
    </p:spTree>
    <p:extLst>
      <p:ext uri="{BB962C8B-B14F-4D97-AF65-F5344CB8AC3E}">
        <p14:creationId xmlns:p14="http://schemas.microsoft.com/office/powerpoint/2010/main" val="69609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a:prstGeom prst="rect">
            <a:avLst/>
          </a:prstGeom>
        </p:spPr>
        <p:txBody>
          <a:bodyPr/>
          <a:lstStyle>
            <a:lvl1pPr algn="ctr">
              <a:defRPr sz="4200">
                <a:solidFill>
                  <a:schemeClr val="accent1">
                    <a:lumMod val="50000"/>
                  </a:schemeClr>
                </a:solidFill>
              </a:defRPr>
            </a:lvl1pPr>
          </a:lstStyle>
          <a:p>
            <a:fld id="{444FA04C-D7CF-4861-95F0-3F5ACF508755}" type="datetimeFigureOut">
              <a:rPr lang="en-US" smtClean="0"/>
              <a:t>8/29/18</a:t>
            </a:fld>
            <a:endParaRPr lang="en-US" dirty="0"/>
          </a:p>
        </p:txBody>
      </p:sp>
      <p:sp>
        <p:nvSpPr>
          <p:cNvPr id="5" name="Footer Placeholder 4"/>
          <p:cNvSpPr>
            <a:spLocks noGrp="1"/>
          </p:cNvSpPr>
          <p:nvPr>
            <p:ph type="ftr" sz="quarter" idx="11"/>
          </p:nvPr>
        </p:nvSpPr>
        <p:spPr>
          <a:xfrm rot="21420000">
            <a:off x="-12134" y="4954635"/>
            <a:ext cx="2987069" cy="918361"/>
          </a:xfrm>
          <a:prstGeom prst="rect">
            <a:avLst/>
          </a:prstGeo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a:prstGeom prst="rect">
            <a:avLst/>
          </a:prstGeom>
        </p:spPr>
        <p:txBody>
          <a:bodyPr/>
          <a:lstStyle>
            <a:lvl1pPr>
              <a:defRPr sz="2400">
                <a:solidFill>
                  <a:schemeClr val="tx1">
                    <a:lumMod val="75000"/>
                    <a:lumOff val="25000"/>
                  </a:schemeClr>
                </a:solidFill>
              </a:defRPr>
            </a:lvl1pPr>
          </a:lstStyle>
          <a:p>
            <a:fld id="{4FAB73BC-B049-4115-A692-8D63A059BFB8}"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grpSp>
        <p:nvGrpSpPr>
          <p:cNvPr id="14" name="Group 18"/>
          <p:cNvGrpSpPr>
            <a:grpSpLocks/>
          </p:cNvGrpSpPr>
          <p:nvPr userDrawn="1"/>
        </p:nvGrpSpPr>
        <p:grpSpPr bwMode="auto">
          <a:xfrm>
            <a:off x="304800" y="381000"/>
            <a:ext cx="8458200" cy="6096000"/>
            <a:chOff x="192" y="240"/>
            <a:chExt cx="5328" cy="3840"/>
          </a:xfrm>
        </p:grpSpPr>
        <p:sp>
          <p:nvSpPr>
            <p:cNvPr id="15" name="Rectangle 12"/>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16" name="Group 13"/>
            <p:cNvGrpSpPr>
              <a:grpSpLocks/>
            </p:cNvGrpSpPr>
            <p:nvPr userDrawn="1"/>
          </p:nvGrpSpPr>
          <p:grpSpPr bwMode="auto">
            <a:xfrm>
              <a:off x="480" y="336"/>
              <a:ext cx="5040" cy="3744"/>
              <a:chOff x="107789472" y="106527600"/>
              <a:chExt cx="5824728" cy="8083296"/>
            </a:xfrm>
          </p:grpSpPr>
          <p:sp>
            <p:nvSpPr>
              <p:cNvPr id="19" name="Rectangle 14"/>
              <p:cNvSpPr>
                <a:spLocks noChangeArrowheads="1" noChangeShapeType="1"/>
              </p:cNvSpPr>
              <p:nvPr/>
            </p:nvSpPr>
            <p:spPr bwMode="auto">
              <a:xfrm>
                <a:off x="107789472" y="106527600"/>
                <a:ext cx="5824728" cy="8083296"/>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20" name="Rectangle 15"/>
              <p:cNvSpPr>
                <a:spLocks noChangeArrowheads="1" noChangeShapeType="1"/>
              </p:cNvSpPr>
              <p:nvPr/>
            </p:nvSpPr>
            <p:spPr bwMode="auto">
              <a:xfrm>
                <a:off x="107789472" y="106527600"/>
                <a:ext cx="5824728" cy="233172"/>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17" name="Rectangle 16"/>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18" name="Line 17"/>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pic>
        <p:nvPicPr>
          <p:cNvPr id="2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88486" y="5789880"/>
            <a:ext cx="1828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73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15"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8216"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8200"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3140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923" y="685801"/>
            <a:ext cx="7797677" cy="3194903"/>
          </a:xfrm>
        </p:spPr>
        <p:txBody>
          <a:bodyPr anchor="ctr">
            <a:normAutofit/>
          </a:bodyPr>
          <a:lstStyle>
            <a:lvl1pPr algn="ctr">
              <a:defRPr sz="4800"/>
            </a:lvl1pPr>
          </a:lstStyle>
          <a:p>
            <a:r>
              <a:rPr lang="en-US" dirty="0"/>
              <a:t>Click to edit Master title style</a:t>
            </a:r>
          </a:p>
        </p:txBody>
      </p:sp>
      <p:sp>
        <p:nvSpPr>
          <p:cNvPr id="4" name="Text Placeholder 3"/>
          <p:cNvSpPr>
            <a:spLocks noGrp="1"/>
          </p:cNvSpPr>
          <p:nvPr>
            <p:ph type="body" sz="half" idx="2"/>
          </p:nvPr>
        </p:nvSpPr>
        <p:spPr>
          <a:xfrm>
            <a:off x="812907"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6814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9886"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461285"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12938"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p:cNvSpPr txBox="1"/>
          <p:nvPr/>
        </p:nvSpPr>
        <p:spPr>
          <a:xfrm>
            <a:off x="68580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8153400"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393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838200"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496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14570"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814571"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14571" y="2639658"/>
            <a:ext cx="2482596" cy="2734928"/>
          </a:xfrm>
        </p:spPr>
        <p:txBody>
          <a:bodyPr anchor="t">
            <a:normAutofit/>
          </a:bodyPr>
          <a:lstStyle>
            <a:lvl1pPr marL="0" indent="0" algn="ctr">
              <a:buNone/>
              <a:defRPr sz="1400">
                <a:latin typeface="Leelawadee UI" panose="020B0502040204020203" pitchFamily="34" charset="-34"/>
                <a:cs typeface="Leelawadee UI"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3476186"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3476185" y="2639658"/>
            <a:ext cx="2482596" cy="2734928"/>
          </a:xfrm>
        </p:spPr>
        <p:txBody>
          <a:bodyPr anchor="t">
            <a:normAutofit/>
          </a:bodyPr>
          <a:lstStyle>
            <a:lvl1pPr marL="0" indent="0" algn="ctr">
              <a:buNone/>
              <a:defRPr sz="1400">
                <a:latin typeface="Leelawadee UI" panose="020B0502040204020203" pitchFamily="34" charset="-34"/>
                <a:cs typeface="Leelawadee UI"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6128004"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6128004" y="2639658"/>
            <a:ext cx="2482596" cy="2734928"/>
          </a:xfrm>
        </p:spPr>
        <p:txBody>
          <a:bodyPr anchor="t">
            <a:normAutofit/>
          </a:bodyPr>
          <a:lstStyle>
            <a:lvl1pPr marL="0" indent="0" algn="ctr">
              <a:buNone/>
              <a:defRPr sz="1400">
                <a:latin typeface="Leelawadee UI" panose="020B0502040204020203" pitchFamily="34" charset="-34"/>
                <a:cs typeface="Leelawadee UI"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05551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12938"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817467"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2922"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817467" y="4389288"/>
            <a:ext cx="2482596" cy="985299"/>
          </a:xfrm>
        </p:spPr>
        <p:txBody>
          <a:bodyPr anchor="t">
            <a:normAutofit/>
          </a:bodyPr>
          <a:lstStyle>
            <a:lvl1pPr marL="0" indent="0" algn="ctr">
              <a:buNone/>
              <a:defRPr sz="1400">
                <a:latin typeface="Leelawadee UI" panose="020B0502040204020203" pitchFamily="34" charset="-34"/>
                <a:cs typeface="Leelawadee UI"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3476645"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75586"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75585" y="4389286"/>
            <a:ext cx="2483655" cy="985300"/>
          </a:xfrm>
        </p:spPr>
        <p:txBody>
          <a:bodyPr anchor="t">
            <a:normAutofit/>
          </a:bodyPr>
          <a:lstStyle>
            <a:lvl1pPr marL="0" indent="0" algn="ctr">
              <a:buNone/>
              <a:defRPr sz="1400">
                <a:latin typeface="Leelawadee UI" panose="020B0502040204020203" pitchFamily="34" charset="-34"/>
                <a:cs typeface="Leelawadee UI"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6125295"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25201"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125201" y="4389284"/>
            <a:ext cx="2482596" cy="985302"/>
          </a:xfrm>
        </p:spPr>
        <p:txBody>
          <a:bodyPr anchor="t">
            <a:normAutofit/>
          </a:bodyPr>
          <a:lstStyle>
            <a:lvl1pPr marL="0" indent="0" algn="ctr">
              <a:buNone/>
              <a:defRPr sz="1400">
                <a:latin typeface="Leelawadee UI" panose="020B0502040204020203" pitchFamily="34" charset="-34"/>
                <a:cs typeface="Leelawadee UI"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6564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938" y="685801"/>
            <a:ext cx="7797662" cy="1151965"/>
          </a:xfrm>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812938" y="2063396"/>
            <a:ext cx="7796030" cy="3311190"/>
          </a:xfrm>
        </p:spPr>
        <p:txBody>
          <a:bodyPr vert="eaVert" anchor="t"/>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29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2115"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814570" y="685801"/>
            <a:ext cx="5928323" cy="4688785"/>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54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313613" cy="1143000"/>
          </a:xfrm>
        </p:spPr>
        <p:txBody>
          <a:bodyPr/>
          <a:lstStyle/>
          <a:p>
            <a:r>
              <a:rPr lang="en-US" dirty="0"/>
              <a:t>Click to edit Master title style</a:t>
            </a:r>
          </a:p>
        </p:txBody>
      </p:sp>
      <p:sp>
        <p:nvSpPr>
          <p:cNvPr id="3" name="Text Placeholder 2"/>
          <p:cNvSpPr>
            <a:spLocks noGrp="1"/>
          </p:cNvSpPr>
          <p:nvPr>
            <p:ph type="body" sz="half" idx="1"/>
          </p:nvPr>
        </p:nvSpPr>
        <p:spPr>
          <a:xfrm>
            <a:off x="1066800" y="1979613"/>
            <a:ext cx="3579813" cy="3963987"/>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99013" y="1979613"/>
            <a:ext cx="3581400" cy="3963987"/>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251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138" y="685800"/>
            <a:ext cx="7797662" cy="1151965"/>
          </a:xfrm>
        </p:spPr>
        <p:txBody>
          <a:bodyPr/>
          <a:lstStyle/>
          <a:p>
            <a:r>
              <a:rPr lang="en-US" dirty="0"/>
              <a:t>Click to edit Master title style</a:t>
            </a:r>
          </a:p>
        </p:txBody>
      </p:sp>
      <p:sp>
        <p:nvSpPr>
          <p:cNvPr id="12" name="Content Placeholder 2"/>
          <p:cNvSpPr>
            <a:spLocks noGrp="1"/>
          </p:cNvSpPr>
          <p:nvPr>
            <p:ph sz="quarter" idx="13"/>
          </p:nvPr>
        </p:nvSpPr>
        <p:spPr>
          <a:xfrm>
            <a:off x="889138" y="2063395"/>
            <a:ext cx="7796030" cy="331118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72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4570" y="685801"/>
            <a:ext cx="7796030" cy="3193487"/>
          </a:xfrm>
        </p:spPr>
        <p:txBody>
          <a:bodyPr anchor="b">
            <a:normAutofit/>
          </a:bodyPr>
          <a:lstStyle>
            <a:lvl1pPr algn="l">
              <a:defRPr sz="5400"/>
            </a:lvl1pPr>
          </a:lstStyle>
          <a:p>
            <a:r>
              <a:rPr lang="en-US" dirty="0"/>
              <a:t>Click to edit Master title style</a:t>
            </a:r>
          </a:p>
        </p:txBody>
      </p:sp>
      <p:sp>
        <p:nvSpPr>
          <p:cNvPr id="3" name="Text Placeholder 2"/>
          <p:cNvSpPr>
            <a:spLocks noGrp="1"/>
          </p:cNvSpPr>
          <p:nvPr>
            <p:ph type="body" idx="1"/>
          </p:nvPr>
        </p:nvSpPr>
        <p:spPr>
          <a:xfrm>
            <a:off x="814570"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8784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812938" y="685800"/>
            <a:ext cx="7797662" cy="1158140"/>
          </a:xfrm>
        </p:spPr>
        <p:txBody>
          <a:bodyPr/>
          <a:lstStyle/>
          <a:p>
            <a:r>
              <a:rPr lang="en-US" dirty="0"/>
              <a:t>Click to edit Master title style</a:t>
            </a:r>
          </a:p>
        </p:txBody>
      </p:sp>
      <p:sp>
        <p:nvSpPr>
          <p:cNvPr id="12" name="Content Placeholder 2"/>
          <p:cNvSpPr>
            <a:spLocks noGrp="1"/>
          </p:cNvSpPr>
          <p:nvPr>
            <p:ph sz="quarter" idx="13"/>
          </p:nvPr>
        </p:nvSpPr>
        <p:spPr>
          <a:xfrm>
            <a:off x="812937" y="2063396"/>
            <a:ext cx="3816536" cy="3311189"/>
          </a:xfrm>
        </p:spPr>
        <p:txBody>
          <a:bodyPr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4794065" y="2063396"/>
            <a:ext cx="3814904" cy="3311189"/>
          </a:xfrm>
        </p:spPr>
        <p:txBody>
          <a:bodyPr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962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812939"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38157"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812940" y="2861733"/>
            <a:ext cx="3816534" cy="2512852"/>
          </a:xfrm>
        </p:spPr>
        <p:txBody>
          <a:bodyPr anchor="t"/>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3928"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794065" y="2861733"/>
            <a:ext cx="3816535" cy="2512852"/>
          </a:xfrm>
        </p:spPr>
        <p:txBody>
          <a:bodyPr anchor="t"/>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54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938" y="685801"/>
            <a:ext cx="7797662" cy="1151965"/>
          </a:xfrm>
        </p:spPr>
        <p:txBody>
          <a:bodyPr/>
          <a:lstStyle/>
          <a:p>
            <a:r>
              <a:rPr lang="en-US" dirty="0"/>
              <a:t>Click to edit Master title style</a:t>
            </a:r>
          </a:p>
        </p:txBody>
      </p:sp>
    </p:spTree>
    <p:extLst>
      <p:ext uri="{BB962C8B-B14F-4D97-AF65-F5344CB8AC3E}">
        <p14:creationId xmlns:p14="http://schemas.microsoft.com/office/powerpoint/2010/main" val="346807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28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0451" y="685800"/>
            <a:ext cx="3095145" cy="2023252"/>
          </a:xfrm>
        </p:spPr>
        <p:txBody>
          <a:bodyPr anchor="b">
            <a:normAutofit/>
          </a:bodyPr>
          <a:lstStyle>
            <a:lvl1pPr algn="ctr">
              <a:defRPr sz="3600"/>
            </a:lvl1pPr>
          </a:lstStyle>
          <a:p>
            <a:r>
              <a:rPr lang="en-US" dirty="0"/>
              <a:t>Click to edit Master title style</a:t>
            </a:r>
          </a:p>
        </p:txBody>
      </p:sp>
      <p:sp>
        <p:nvSpPr>
          <p:cNvPr id="10" name="Content Placeholder 2"/>
          <p:cNvSpPr>
            <a:spLocks noGrp="1"/>
          </p:cNvSpPr>
          <p:nvPr>
            <p:ph sz="quarter" idx="13"/>
          </p:nvPr>
        </p:nvSpPr>
        <p:spPr>
          <a:xfrm>
            <a:off x="4084819" y="685801"/>
            <a:ext cx="4525781" cy="4688785"/>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0451"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1323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570" y="685800"/>
            <a:ext cx="4408172" cy="2023252"/>
          </a:xfrm>
        </p:spPr>
        <p:txBody>
          <a:bodyPr anchor="b">
            <a:normAutofit/>
          </a:bodyPr>
          <a:lstStyle>
            <a:lvl1pPr algn="ctr">
              <a:defRPr sz="3600"/>
            </a:lvl1pPr>
          </a:lstStyle>
          <a:p>
            <a:r>
              <a:rPr lang="en-US" dirty="0"/>
              <a:t>Click to edit Master title style</a:t>
            </a:r>
          </a:p>
        </p:txBody>
      </p:sp>
      <p:sp>
        <p:nvSpPr>
          <p:cNvPr id="3" name="Picture Placeholder 2"/>
          <p:cNvSpPr>
            <a:spLocks noGrp="1" noChangeAspect="1"/>
          </p:cNvSpPr>
          <p:nvPr>
            <p:ph type="pic" idx="1"/>
          </p:nvPr>
        </p:nvSpPr>
        <p:spPr>
          <a:xfrm>
            <a:off x="5486400" y="685800"/>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4570"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9140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1" name="Text Box 11"/>
          <p:cNvSpPr txBox="1">
            <a:spLocks noChangeArrowheads="1"/>
          </p:cNvSpPr>
          <p:nvPr userDrawn="1"/>
        </p:nvSpPr>
        <p:spPr bwMode="auto">
          <a:xfrm>
            <a:off x="381000" y="6109156"/>
            <a:ext cx="8382000" cy="215444"/>
          </a:xfrm>
          <a:prstGeom prst="rect">
            <a:avLst/>
          </a:prstGeom>
          <a:noFill/>
          <a:ln w="9525">
            <a:noFill/>
            <a:miter lim="800000"/>
            <a:headEnd/>
            <a:tailEnd/>
          </a:ln>
          <a:effectLst/>
        </p:spPr>
        <p:txBody>
          <a:bodyPr wrap="square">
            <a:spAutoFit/>
          </a:bodyPr>
          <a:lstStyle/>
          <a:p>
            <a:pPr algn="ctr">
              <a:defRPr/>
            </a:pPr>
            <a:r>
              <a:rPr lang="en-US" sz="800" dirty="0">
                <a:solidFill>
                  <a:srgbClr val="000000"/>
                </a:solidFill>
                <a:latin typeface="Calibri" panose="020F0502020204030204" pitchFamily="34" charset="0"/>
                <a:cs typeface="Calibri" panose="020F0502020204030204" pitchFamily="34" charset="0"/>
              </a:rPr>
              <a:t>© Take Charge Today – January 2018 – Checking Account &amp; Debit Card Simulation –  Slide </a:t>
            </a:r>
            <a:fld id="{4EA6EDF9-D4FC-445A-BFA9-2A8DBDE7548B}" type="slidenum">
              <a:rPr lang="en-US" sz="800" smtClean="0">
                <a:solidFill>
                  <a:srgbClr val="000000"/>
                </a:solidFill>
                <a:latin typeface="Calibri" panose="020F0502020204030204" pitchFamily="34" charset="0"/>
                <a:cs typeface="Calibri" panose="020F0502020204030204" pitchFamily="34" charset="0"/>
              </a:rPr>
              <a:pPr algn="ctr">
                <a:defRPr/>
              </a:pPr>
              <a:t>‹#›</a:t>
            </a:fld>
            <a:endParaRPr lang="en-US" sz="8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7"/>
          <p:cNvGrpSpPr>
            <a:grpSpLocks/>
          </p:cNvGrpSpPr>
          <p:nvPr userDrawn="1"/>
        </p:nvGrpSpPr>
        <p:grpSpPr bwMode="auto">
          <a:xfrm>
            <a:off x="314325" y="304800"/>
            <a:ext cx="8458200" cy="5791200"/>
            <a:chOff x="192" y="240"/>
            <a:chExt cx="5328" cy="3840"/>
          </a:xfrm>
        </p:grpSpPr>
        <p:sp>
          <p:nvSpPr>
            <p:cNvPr id="15" name="Rectangle 18"/>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16" name="Group 19"/>
            <p:cNvGrpSpPr>
              <a:grpSpLocks/>
            </p:cNvGrpSpPr>
            <p:nvPr userDrawn="1"/>
          </p:nvGrpSpPr>
          <p:grpSpPr bwMode="auto">
            <a:xfrm>
              <a:off x="480" y="336"/>
              <a:ext cx="5040" cy="3744"/>
              <a:chOff x="107789472" y="106527600"/>
              <a:chExt cx="5824728" cy="8083296"/>
            </a:xfrm>
          </p:grpSpPr>
          <p:sp>
            <p:nvSpPr>
              <p:cNvPr id="19" name="Rectangle 20"/>
              <p:cNvSpPr>
                <a:spLocks noChangeArrowheads="1" noChangeShapeType="1"/>
              </p:cNvSpPr>
              <p:nvPr/>
            </p:nvSpPr>
            <p:spPr bwMode="auto">
              <a:xfrm>
                <a:off x="107789472" y="106527146"/>
                <a:ext cx="5824728" cy="8083750"/>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20" name="Rectangle 21"/>
              <p:cNvSpPr>
                <a:spLocks noChangeArrowheads="1" noChangeShapeType="1"/>
              </p:cNvSpPr>
              <p:nvPr/>
            </p:nvSpPr>
            <p:spPr bwMode="auto">
              <a:xfrm>
                <a:off x="107789472" y="106527146"/>
                <a:ext cx="5824728" cy="234080"/>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17" name="Rectangle 22"/>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18" name="Line 23"/>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sp>
        <p:nvSpPr>
          <p:cNvPr id="22" name="Line 12"/>
          <p:cNvSpPr>
            <a:spLocks noChangeShapeType="1"/>
          </p:cNvSpPr>
          <p:nvPr userDrawn="1"/>
        </p:nvSpPr>
        <p:spPr bwMode="auto">
          <a:xfrm>
            <a:off x="381000" y="6108700"/>
            <a:ext cx="8305800" cy="0"/>
          </a:xfrm>
          <a:prstGeom prst="line">
            <a:avLst/>
          </a:prstGeom>
          <a:noFill/>
          <a:ln w="9525">
            <a:solidFill>
              <a:schemeClr val="tx1"/>
            </a:solidFill>
            <a:round/>
            <a:headEnd/>
            <a:tailEnd/>
          </a:ln>
          <a:effectLst/>
        </p:spPr>
        <p:txBody>
          <a:bodyPr/>
          <a:lstStyle/>
          <a:p>
            <a:pPr>
              <a:defRPr/>
            </a:pPr>
            <a:endParaRPr lang="en-US" dirty="0"/>
          </a:p>
        </p:txBody>
      </p:sp>
      <p:sp>
        <p:nvSpPr>
          <p:cNvPr id="23" name="Text Box 13"/>
          <p:cNvSpPr txBox="1">
            <a:spLocks noChangeArrowheads="1"/>
          </p:cNvSpPr>
          <p:nvPr userDrawn="1"/>
        </p:nvSpPr>
        <p:spPr bwMode="auto">
          <a:xfrm>
            <a:off x="8077200" y="152400"/>
            <a:ext cx="685800" cy="244475"/>
          </a:xfrm>
          <a:prstGeom prst="rect">
            <a:avLst/>
          </a:prstGeom>
          <a:noFill/>
          <a:ln w="9525">
            <a:noFill/>
            <a:miter lim="800000"/>
            <a:headEnd/>
            <a:tailEnd/>
          </a:ln>
          <a:effectLst/>
        </p:spPr>
        <p:txBody>
          <a:bodyPr>
            <a:spAutoFit/>
          </a:bodyPr>
          <a:lstStyle/>
          <a:p>
            <a:pPr>
              <a:spcBef>
                <a:spcPct val="50000"/>
              </a:spcBef>
              <a:defRPr/>
            </a:pPr>
            <a:r>
              <a:rPr lang="en-US" sz="1000" dirty="0">
                <a:latin typeface="Calibri" panose="020F0502020204030204" pitchFamily="34" charset="0"/>
                <a:cs typeface="Calibri" panose="020F0502020204030204" pitchFamily="34" charset="0"/>
              </a:rPr>
              <a:t>1.2.3.G1</a:t>
            </a:r>
          </a:p>
        </p:txBody>
      </p:sp>
    </p:spTree>
    <p:extLst>
      <p:ext uri="{BB962C8B-B14F-4D97-AF65-F5344CB8AC3E}">
        <p14:creationId xmlns:p14="http://schemas.microsoft.com/office/powerpoint/2010/main" val="23331237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washingtonpost.com/blogs/wonkblog/wp/2014/05/12/whats-in-your-wallet-probably-not-cash/"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dirty="0"/>
              <a:t>Checking Account &amp; Debit Card Simulation</a:t>
            </a:r>
          </a:p>
        </p:txBody>
      </p:sp>
      <p:sp>
        <p:nvSpPr>
          <p:cNvPr id="4099" name="Rectangle 3"/>
          <p:cNvSpPr>
            <a:spLocks noGrp="1" noChangeArrowheads="1"/>
          </p:cNvSpPr>
          <p:nvPr>
            <p:ph type="subTitle" idx="1"/>
          </p:nvPr>
        </p:nvSpPr>
        <p:spPr/>
        <p:txBody>
          <a:bodyPr/>
          <a:lstStyle/>
          <a:p>
            <a:pPr eaLnBrk="1" hangingPunct="1"/>
            <a:r>
              <a:rPr lang="en-US" dirty="0"/>
              <a:t>Understanding Checking Accounts and Debit Card Transactions</a:t>
            </a:r>
          </a:p>
        </p:txBody>
      </p:sp>
      <p:pic>
        <p:nvPicPr>
          <p:cNvPr id="4100" name="Picture 4" descr="j0196040"/>
          <p:cNvPicPr>
            <a:picLocks noChangeAspect="1" noChangeArrowheads="1"/>
          </p:cNvPicPr>
          <p:nvPr/>
        </p:nvPicPr>
        <p:blipFill>
          <a:blip r:embed="rId2" cstate="print"/>
          <a:srcRect/>
          <a:stretch>
            <a:fillRect/>
          </a:stretch>
        </p:blipFill>
        <p:spPr bwMode="auto">
          <a:xfrm>
            <a:off x="405840" y="381000"/>
            <a:ext cx="1784350" cy="18208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143000" y="533400"/>
            <a:ext cx="7313613" cy="1143000"/>
          </a:xfrm>
        </p:spPr>
        <p:txBody>
          <a:bodyPr/>
          <a:lstStyle/>
          <a:p>
            <a:pPr algn="ctr" eaLnBrk="1" hangingPunct="1"/>
            <a:r>
              <a:rPr lang="en-US" sz="3600" dirty="0"/>
              <a:t>Pros and Cons - Debit Cards</a:t>
            </a:r>
          </a:p>
        </p:txBody>
      </p:sp>
      <p:sp>
        <p:nvSpPr>
          <p:cNvPr id="13315" name="Rectangle 5"/>
          <p:cNvSpPr>
            <a:spLocks noGrp="1" noChangeArrowheads="1"/>
          </p:cNvSpPr>
          <p:nvPr>
            <p:ph sz="quarter" idx="13"/>
          </p:nvPr>
        </p:nvSpPr>
        <p:spPr>
          <a:xfrm>
            <a:off x="989013" y="2278063"/>
            <a:ext cx="3125787" cy="3741737"/>
          </a:xfrm>
        </p:spPr>
        <p:txBody>
          <a:bodyPr>
            <a:normAutofit/>
          </a:bodyPr>
          <a:lstStyle/>
          <a:p>
            <a:pPr eaLnBrk="1" hangingPunct="1">
              <a:lnSpc>
                <a:spcPct val="90000"/>
              </a:lnSpc>
            </a:pPr>
            <a:r>
              <a:rPr lang="en-US" sz="2400" cap="none" dirty="0">
                <a:latin typeface="Leelawadee UI" panose="020B0502040204020203" pitchFamily="34" charset="-34"/>
                <a:cs typeface="Leelawadee UI" panose="020B0502040204020203" pitchFamily="34" charset="-34"/>
              </a:rPr>
              <a:t>Convenient</a:t>
            </a:r>
          </a:p>
          <a:p>
            <a:pPr eaLnBrk="1" hangingPunct="1">
              <a:lnSpc>
                <a:spcPct val="90000"/>
              </a:lnSpc>
            </a:pPr>
            <a:r>
              <a:rPr lang="en-US" sz="2400" cap="none" dirty="0">
                <a:latin typeface="Leelawadee UI" panose="020B0502040204020203" pitchFamily="34" charset="-34"/>
                <a:cs typeface="Leelawadee UI" panose="020B0502040204020203" pitchFamily="34" charset="-34"/>
              </a:rPr>
              <a:t>Small</a:t>
            </a:r>
          </a:p>
          <a:p>
            <a:pPr eaLnBrk="1" hangingPunct="1">
              <a:lnSpc>
                <a:spcPct val="90000"/>
              </a:lnSpc>
            </a:pPr>
            <a:r>
              <a:rPr lang="en-US" sz="2400" cap="none" dirty="0">
                <a:latin typeface="Leelawadee UI" panose="020B0502040204020203" pitchFamily="34" charset="-34"/>
                <a:cs typeface="Leelawadee UI" panose="020B0502040204020203" pitchFamily="34" charset="-34"/>
              </a:rPr>
              <a:t>Allows a person to carry less cash</a:t>
            </a:r>
          </a:p>
          <a:p>
            <a:pPr eaLnBrk="1" hangingPunct="1">
              <a:lnSpc>
                <a:spcPct val="90000"/>
              </a:lnSpc>
            </a:pPr>
            <a:r>
              <a:rPr lang="en-US" sz="2400" cap="none" dirty="0">
                <a:latin typeface="Leelawadee UI" panose="020B0502040204020203" pitchFamily="34" charset="-34"/>
                <a:cs typeface="Leelawadee UI" panose="020B0502040204020203" pitchFamily="34" charset="-34"/>
              </a:rPr>
              <a:t>Does not allow overspending</a:t>
            </a:r>
          </a:p>
        </p:txBody>
      </p:sp>
      <p:sp>
        <p:nvSpPr>
          <p:cNvPr id="13316" name="Rectangle 6"/>
          <p:cNvSpPr>
            <a:spLocks noGrp="1" noChangeArrowheads="1"/>
          </p:cNvSpPr>
          <p:nvPr>
            <p:ph sz="quarter" idx="14"/>
          </p:nvPr>
        </p:nvSpPr>
        <p:spPr>
          <a:xfrm>
            <a:off x="4114800" y="2209800"/>
            <a:ext cx="4572000" cy="3505200"/>
          </a:xfrm>
        </p:spPr>
        <p:txBody>
          <a:bodyPr>
            <a:noAutofit/>
          </a:bodyPr>
          <a:lstStyle/>
          <a:p>
            <a:pPr eaLnBrk="1" hangingPunct="1">
              <a:lnSpc>
                <a:spcPct val="90000"/>
              </a:lnSpc>
            </a:pPr>
            <a:r>
              <a:rPr lang="en-US" sz="2400" cap="none" dirty="0">
                <a:latin typeface="Leelawadee UI" panose="020B0502040204020203" pitchFamily="34" charset="-34"/>
                <a:cs typeface="Leelawadee UI" panose="020B0502040204020203" pitchFamily="34" charset="-34"/>
              </a:rPr>
              <a:t>Can lose track of balance if transactions are not written down</a:t>
            </a:r>
          </a:p>
          <a:p>
            <a:pPr eaLnBrk="1" hangingPunct="1">
              <a:lnSpc>
                <a:spcPct val="90000"/>
              </a:lnSpc>
            </a:pPr>
            <a:r>
              <a:rPr lang="en-US" sz="2400" cap="none" dirty="0">
                <a:latin typeface="Leelawadee UI" panose="020B0502040204020203" pitchFamily="34" charset="-34"/>
                <a:cs typeface="Leelawadee UI" panose="020B0502040204020203" pitchFamily="34" charset="-34"/>
              </a:rPr>
              <a:t>Opens checking account up to possible fraud</a:t>
            </a:r>
          </a:p>
          <a:p>
            <a:pPr eaLnBrk="1" hangingPunct="1">
              <a:lnSpc>
                <a:spcPct val="90000"/>
              </a:lnSpc>
            </a:pPr>
            <a:r>
              <a:rPr lang="en-US" sz="2400" cap="none" dirty="0">
                <a:latin typeface="Leelawadee UI" panose="020B0502040204020203" pitchFamily="34" charset="-34"/>
                <a:cs typeface="Leelawadee UI" panose="020B0502040204020203" pitchFamily="34" charset="-34"/>
              </a:rPr>
              <a:t>Others can gain access to the account if the card is lost and PIN is known</a:t>
            </a:r>
          </a:p>
        </p:txBody>
      </p:sp>
      <p:sp>
        <p:nvSpPr>
          <p:cNvPr id="13317" name="Rectangle 7"/>
          <p:cNvSpPr>
            <a:spLocks noChangeArrowheads="1"/>
          </p:cNvSpPr>
          <p:nvPr/>
        </p:nvSpPr>
        <p:spPr bwMode="auto">
          <a:xfrm>
            <a:off x="990600" y="1524000"/>
            <a:ext cx="7313613" cy="4572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3000" b="1" dirty="0">
                <a:latin typeface="Centaur" pitchFamily="18" charset="0"/>
              </a:rPr>
              <a:t>	</a:t>
            </a:r>
            <a:r>
              <a:rPr lang="en-US" sz="3000" b="1" dirty="0">
                <a:latin typeface="Leelawadee UI" panose="020B0502040204020203" pitchFamily="34" charset="-34"/>
                <a:cs typeface="Leelawadee UI" panose="020B0502040204020203" pitchFamily="34" charset="-34"/>
              </a:rPr>
              <a:t>  </a:t>
            </a:r>
            <a:r>
              <a:rPr lang="en-US" sz="2800" b="1" dirty="0">
                <a:latin typeface="Leelawadee UI" panose="020B0502040204020203" pitchFamily="34" charset="-34"/>
                <a:cs typeface="Leelawadee UI" panose="020B0502040204020203" pitchFamily="34" charset="-34"/>
              </a:rPr>
              <a:t>	</a:t>
            </a:r>
            <a:r>
              <a:rPr lang="en-US" sz="3000" b="1" dirty="0">
                <a:latin typeface="Leelawadee UI" panose="020B0502040204020203" pitchFamily="34" charset="-34"/>
                <a:cs typeface="Leelawadee UI" panose="020B0502040204020203" pitchFamily="34" charset="-34"/>
              </a:rPr>
              <a:t>	                          </a:t>
            </a:r>
            <a:endParaRPr lang="en-US" sz="3000" b="1" u="sng" dirty="0">
              <a:latin typeface="Leelawadee UI" panose="020B0502040204020203" pitchFamily="34" charset="-34"/>
              <a:cs typeface="Leelawadee UI" panose="020B0502040204020203" pitchFamily="34" charset="-34"/>
            </a:endParaRPr>
          </a:p>
        </p:txBody>
      </p:sp>
      <p:sp>
        <p:nvSpPr>
          <p:cNvPr id="13318" name="Line 8"/>
          <p:cNvSpPr>
            <a:spLocks noChangeShapeType="1"/>
          </p:cNvSpPr>
          <p:nvPr/>
        </p:nvSpPr>
        <p:spPr bwMode="auto">
          <a:xfrm>
            <a:off x="4038600" y="1676400"/>
            <a:ext cx="0" cy="3505200"/>
          </a:xfrm>
          <a:prstGeom prst="line">
            <a:avLst/>
          </a:prstGeom>
          <a:noFill/>
          <a:ln w="9525">
            <a:solidFill>
              <a:schemeClr val="tx1"/>
            </a:solidFill>
            <a:round/>
            <a:headEnd/>
            <a:tailEnd/>
          </a:ln>
        </p:spPr>
        <p:txBody>
          <a:bodyPr/>
          <a:lstStyle/>
          <a:p>
            <a:endParaRPr lang="en-US"/>
          </a:p>
        </p:txBody>
      </p:sp>
      <p:sp>
        <p:nvSpPr>
          <p:cNvPr id="2" name="Plus 1"/>
          <p:cNvSpPr/>
          <p:nvPr/>
        </p:nvSpPr>
        <p:spPr>
          <a:xfrm>
            <a:off x="1789906" y="1566069"/>
            <a:ext cx="762000" cy="6016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2"/>
          <p:cNvSpPr/>
          <p:nvPr/>
        </p:nvSpPr>
        <p:spPr>
          <a:xfrm>
            <a:off x="5714998" y="1507156"/>
            <a:ext cx="762001" cy="838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685800"/>
            <a:ext cx="7313613" cy="1143000"/>
          </a:xfrm>
        </p:spPr>
        <p:txBody>
          <a:bodyPr/>
          <a:lstStyle/>
          <a:p>
            <a:pPr eaLnBrk="1" hangingPunct="1"/>
            <a:r>
              <a:rPr lang="en-US" dirty="0"/>
              <a:t>Endorsing a Check</a:t>
            </a:r>
          </a:p>
        </p:txBody>
      </p:sp>
      <p:sp>
        <p:nvSpPr>
          <p:cNvPr id="14339" name="Rectangle 3"/>
          <p:cNvSpPr>
            <a:spLocks noGrp="1" noChangeArrowheads="1"/>
          </p:cNvSpPr>
          <p:nvPr>
            <p:ph sz="quarter" idx="13"/>
          </p:nvPr>
        </p:nvSpPr>
        <p:spPr>
          <a:xfrm>
            <a:off x="758825" y="1333500"/>
            <a:ext cx="7773988" cy="4610100"/>
          </a:xfrm>
        </p:spPr>
        <p:txBody>
          <a:bodyPr>
            <a:normAutofit/>
          </a:bodyPr>
          <a:lstStyle/>
          <a:p>
            <a:pPr eaLnBrk="1" hangingPunct="1"/>
            <a:r>
              <a:rPr lang="en-US" sz="2400" b="1" cap="none" dirty="0"/>
              <a:t>Endorsement</a:t>
            </a:r>
          </a:p>
          <a:p>
            <a:pPr lvl="1" eaLnBrk="1" hangingPunct="1"/>
            <a:r>
              <a:rPr lang="en-US" sz="2400" cap="none" dirty="0"/>
              <a:t>Signature on the back of a check to give approval for check to be deposited or cashed</a:t>
            </a:r>
          </a:p>
          <a:p>
            <a:pPr lvl="1" eaLnBrk="1" hangingPunct="1"/>
            <a:r>
              <a:rPr lang="en-US" sz="2400" cap="none" dirty="0"/>
              <a:t>A check should be endorsed to be deposited</a:t>
            </a:r>
          </a:p>
          <a:p>
            <a:pPr eaLnBrk="1" hangingPunct="1"/>
            <a:r>
              <a:rPr lang="en-US" sz="2400" b="1" cap="none" dirty="0"/>
              <a:t>Three types of Endorsements </a:t>
            </a:r>
          </a:p>
          <a:p>
            <a:pPr lvl="1" eaLnBrk="1" hangingPunct="1"/>
            <a:r>
              <a:rPr lang="en-US" sz="2400" cap="none" dirty="0"/>
              <a:t>Blank</a:t>
            </a:r>
          </a:p>
          <a:p>
            <a:pPr lvl="1" eaLnBrk="1" hangingPunct="1"/>
            <a:r>
              <a:rPr lang="en-US" sz="2400" cap="none" dirty="0"/>
              <a:t>Restrictive</a:t>
            </a:r>
          </a:p>
          <a:p>
            <a:pPr lvl="1" eaLnBrk="1" hangingPunct="1"/>
            <a:r>
              <a:rPr lang="en-US" sz="2400" cap="none" dirty="0"/>
              <a:t>Special</a:t>
            </a:r>
          </a:p>
        </p:txBody>
      </p:sp>
      <p:pic>
        <p:nvPicPr>
          <p:cNvPr id="5122" name="Picture 2" descr="https://www.techchecks.net/thumbs/717280591_r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739" y="3581400"/>
            <a:ext cx="3048000" cy="2217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9181" y="533400"/>
            <a:ext cx="7313613" cy="1143000"/>
          </a:xfrm>
        </p:spPr>
        <p:txBody>
          <a:bodyPr/>
          <a:lstStyle/>
          <a:p>
            <a:pPr eaLnBrk="1" hangingPunct="1"/>
            <a:r>
              <a:rPr lang="en-US"/>
              <a:t>Blank Endorsement</a:t>
            </a:r>
          </a:p>
        </p:txBody>
      </p:sp>
      <p:sp>
        <p:nvSpPr>
          <p:cNvPr id="15363" name="Rectangle 3"/>
          <p:cNvSpPr>
            <a:spLocks noGrp="1" noChangeArrowheads="1"/>
          </p:cNvSpPr>
          <p:nvPr>
            <p:ph type="body" sz="half" idx="1"/>
          </p:nvPr>
        </p:nvSpPr>
        <p:spPr>
          <a:xfrm>
            <a:off x="914400" y="1219200"/>
            <a:ext cx="3579813" cy="4289425"/>
          </a:xfrm>
        </p:spPr>
        <p:txBody>
          <a:bodyPr>
            <a:noAutofit/>
          </a:bodyPr>
          <a:lstStyle/>
          <a:p>
            <a:pPr eaLnBrk="1" hangingPunct="1"/>
            <a:r>
              <a:rPr lang="en-US" sz="2800" cap="none" dirty="0">
                <a:latin typeface="Calibri" panose="020F0502020204030204" pitchFamily="34" charset="0"/>
                <a:cs typeface="Calibri" panose="020F0502020204030204" pitchFamily="34" charset="0"/>
              </a:rPr>
              <a:t>Receiver of the check signs his/her name</a:t>
            </a:r>
          </a:p>
          <a:p>
            <a:pPr eaLnBrk="1" hangingPunct="1"/>
            <a:r>
              <a:rPr lang="en-US" sz="2800" cap="none" dirty="0">
                <a:latin typeface="Calibri" panose="020F0502020204030204" pitchFamily="34" charset="0"/>
                <a:cs typeface="Calibri" panose="020F0502020204030204" pitchFamily="34" charset="0"/>
              </a:rPr>
              <a:t>Anyone can cash or deposit the check after has been signed</a:t>
            </a:r>
          </a:p>
        </p:txBody>
      </p:sp>
      <p:pic>
        <p:nvPicPr>
          <p:cNvPr id="15364" name="Picture 7" descr="blank endorsement"/>
          <p:cNvPicPr>
            <a:picLocks noGrp="1" noChangeAspect="1" noChangeArrowheads="1"/>
          </p:cNvPicPr>
          <p:nvPr>
            <p:ph sz="half" idx="2"/>
          </p:nvPr>
        </p:nvPicPr>
        <p:blipFill>
          <a:blip r:embed="rId2" cstate="print"/>
          <a:srcRect/>
          <a:stretch>
            <a:fillRect/>
          </a:stretch>
        </p:blipFill>
        <p:spPr>
          <a:xfrm>
            <a:off x="4725987" y="2183606"/>
            <a:ext cx="3505200" cy="28178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98884" y="609600"/>
            <a:ext cx="7313613" cy="1143000"/>
          </a:xfrm>
        </p:spPr>
        <p:txBody>
          <a:bodyPr/>
          <a:lstStyle/>
          <a:p>
            <a:pPr eaLnBrk="1" hangingPunct="1"/>
            <a:r>
              <a:rPr lang="en-US" dirty="0"/>
              <a:t>Restrictive Endorsement</a:t>
            </a:r>
          </a:p>
        </p:txBody>
      </p:sp>
      <p:sp>
        <p:nvSpPr>
          <p:cNvPr id="16387" name="Rectangle 3"/>
          <p:cNvSpPr>
            <a:spLocks noGrp="1" noChangeArrowheads="1"/>
          </p:cNvSpPr>
          <p:nvPr>
            <p:ph type="body" sz="half" idx="1"/>
          </p:nvPr>
        </p:nvSpPr>
        <p:spPr>
          <a:xfrm>
            <a:off x="1098884" y="1676400"/>
            <a:ext cx="3579813" cy="4114800"/>
          </a:xfrm>
        </p:spPr>
        <p:txBody>
          <a:bodyPr>
            <a:noAutofit/>
          </a:bodyPr>
          <a:lstStyle/>
          <a:p>
            <a:pPr eaLnBrk="1" hangingPunct="1"/>
            <a:r>
              <a:rPr lang="en-US" sz="2400" cap="none" dirty="0">
                <a:latin typeface="Leelawadee UI" panose="020B0502040204020203" pitchFamily="34" charset="-34"/>
                <a:cs typeface="Leelawadee UI" panose="020B0502040204020203" pitchFamily="34" charset="-34"/>
              </a:rPr>
              <a:t>More secure than blank endorsement</a:t>
            </a:r>
          </a:p>
          <a:p>
            <a:pPr eaLnBrk="1" hangingPunct="1"/>
            <a:r>
              <a:rPr lang="en-US" sz="2400" cap="none" dirty="0">
                <a:latin typeface="Leelawadee UI" panose="020B0502040204020203" pitchFamily="34" charset="-34"/>
                <a:cs typeface="Leelawadee UI" panose="020B0502040204020203" pitchFamily="34" charset="-34"/>
              </a:rPr>
              <a:t>Receiver writes “for deposit only” and account number above his/her signature</a:t>
            </a:r>
          </a:p>
          <a:p>
            <a:pPr lvl="1" eaLnBrk="1" hangingPunct="1"/>
            <a:r>
              <a:rPr lang="en-US" sz="2400" cap="none" dirty="0">
                <a:latin typeface="Leelawadee UI" panose="020B0502040204020203" pitchFamily="34" charset="-34"/>
                <a:cs typeface="Leelawadee UI" panose="020B0502040204020203" pitchFamily="34" charset="-34"/>
              </a:rPr>
              <a:t>Allows the check to only be deposited and can’t be cashed</a:t>
            </a:r>
          </a:p>
        </p:txBody>
      </p:sp>
      <p:pic>
        <p:nvPicPr>
          <p:cNvPr id="16388" name="Picture 18" descr="rest end"/>
          <p:cNvPicPr>
            <a:picLocks noGrp="1" noChangeAspect="1" noChangeArrowheads="1"/>
          </p:cNvPicPr>
          <p:nvPr>
            <p:ph sz="half" idx="2"/>
          </p:nvPr>
        </p:nvPicPr>
        <p:blipFill>
          <a:blip r:embed="rId2" cstate="print"/>
          <a:srcRect/>
          <a:stretch>
            <a:fillRect/>
          </a:stretch>
        </p:blipFill>
        <p:spPr>
          <a:xfrm>
            <a:off x="4755690" y="2286000"/>
            <a:ext cx="3575050" cy="27098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533400"/>
            <a:ext cx="7313613" cy="1143000"/>
          </a:xfrm>
        </p:spPr>
        <p:txBody>
          <a:bodyPr/>
          <a:lstStyle/>
          <a:p>
            <a:pPr eaLnBrk="1" hangingPunct="1"/>
            <a:r>
              <a:rPr lang="en-US" dirty="0"/>
              <a:t>Special Endorsement</a:t>
            </a:r>
          </a:p>
        </p:txBody>
      </p:sp>
      <p:sp>
        <p:nvSpPr>
          <p:cNvPr id="17411" name="Rectangle 3"/>
          <p:cNvSpPr>
            <a:spLocks noGrp="1" noChangeArrowheads="1"/>
          </p:cNvSpPr>
          <p:nvPr>
            <p:ph type="body" sz="half" idx="1"/>
          </p:nvPr>
        </p:nvSpPr>
        <p:spPr>
          <a:xfrm>
            <a:off x="1143000" y="1524000"/>
            <a:ext cx="3579813" cy="4114800"/>
          </a:xfrm>
        </p:spPr>
        <p:txBody>
          <a:bodyPr>
            <a:noAutofit/>
          </a:bodyPr>
          <a:lstStyle/>
          <a:p>
            <a:pPr eaLnBrk="1" hangingPunct="1"/>
            <a:r>
              <a:rPr lang="en-US" sz="2400" cap="none" dirty="0">
                <a:latin typeface="Leelawadee UI" panose="020B0502040204020203" pitchFamily="34" charset="-34"/>
                <a:cs typeface="Leelawadee UI" panose="020B0502040204020203" pitchFamily="34" charset="-34"/>
              </a:rPr>
              <a:t>Receiver signs and writes “pay to the order of (</a:t>
            </a:r>
            <a:r>
              <a:rPr lang="en-US" sz="2400" i="1" cap="none" dirty="0">
                <a:latin typeface="Leelawadee UI" panose="020B0502040204020203" pitchFamily="34" charset="-34"/>
                <a:cs typeface="Leelawadee UI" panose="020B0502040204020203" pitchFamily="34" charset="-34"/>
              </a:rPr>
              <a:t>fill in person’s name</a:t>
            </a:r>
            <a:r>
              <a:rPr lang="en-US" sz="2400" cap="none" dirty="0">
                <a:latin typeface="Leelawadee UI" panose="020B0502040204020203" pitchFamily="34" charset="-34"/>
                <a:cs typeface="Leelawadee UI" panose="020B0502040204020203" pitchFamily="34" charset="-34"/>
              </a:rPr>
              <a:t>)”</a:t>
            </a:r>
          </a:p>
          <a:p>
            <a:pPr eaLnBrk="1" hangingPunct="1"/>
            <a:r>
              <a:rPr lang="en-US" sz="2400" cap="none" dirty="0">
                <a:latin typeface="Leelawadee UI" panose="020B0502040204020203" pitchFamily="34" charset="-34"/>
                <a:cs typeface="Leelawadee UI" panose="020B0502040204020203" pitchFamily="34" charset="-34"/>
              </a:rPr>
              <a:t>Allows the check to be transferred to a second party</a:t>
            </a:r>
          </a:p>
          <a:p>
            <a:pPr lvl="1" eaLnBrk="1" hangingPunct="1"/>
            <a:r>
              <a:rPr lang="en-US" sz="2400" cap="none" dirty="0">
                <a:latin typeface="Leelawadee UI" panose="020B0502040204020203" pitchFamily="34" charset="-34"/>
                <a:cs typeface="Leelawadee UI" panose="020B0502040204020203" pitchFamily="34" charset="-34"/>
              </a:rPr>
              <a:t>Also known as a two-party check</a:t>
            </a:r>
          </a:p>
        </p:txBody>
      </p:sp>
      <p:pic>
        <p:nvPicPr>
          <p:cNvPr id="17412" name="Picture 4" descr="special end"/>
          <p:cNvPicPr>
            <a:picLocks noGrp="1" noChangeAspect="1" noChangeArrowheads="1"/>
          </p:cNvPicPr>
          <p:nvPr>
            <p:ph sz="half" idx="2"/>
          </p:nvPr>
        </p:nvPicPr>
        <p:blipFill>
          <a:blip r:embed="rId2" cstate="print"/>
          <a:srcRect/>
          <a:stretch>
            <a:fillRect/>
          </a:stretch>
        </p:blipFill>
        <p:spPr>
          <a:xfrm>
            <a:off x="4878388" y="1981200"/>
            <a:ext cx="3352800" cy="2971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533400"/>
            <a:ext cx="7797662" cy="1151965"/>
          </a:xfrm>
        </p:spPr>
        <p:txBody>
          <a:bodyPr/>
          <a:lstStyle/>
          <a:p>
            <a:pPr eaLnBrk="1" hangingPunct="1"/>
            <a:r>
              <a:rPr lang="en-US" dirty="0"/>
              <a:t>Worksheet Answers</a:t>
            </a:r>
          </a:p>
        </p:txBody>
      </p:sp>
      <p:sp>
        <p:nvSpPr>
          <p:cNvPr id="18435" name="Text Box 6"/>
          <p:cNvSpPr txBox="1">
            <a:spLocks noChangeArrowheads="1"/>
          </p:cNvSpPr>
          <p:nvPr/>
        </p:nvSpPr>
        <p:spPr bwMode="auto">
          <a:xfrm>
            <a:off x="1438679" y="1901842"/>
            <a:ext cx="2209800" cy="549275"/>
          </a:xfrm>
          <a:prstGeom prst="rect">
            <a:avLst/>
          </a:prstGeom>
          <a:noFill/>
          <a:ln w="9525">
            <a:noFill/>
            <a:miter lim="800000"/>
            <a:headEnd/>
            <a:tailEnd/>
          </a:ln>
        </p:spPr>
        <p:txBody>
          <a:bodyPr>
            <a:spAutoFit/>
          </a:bodyPr>
          <a:lstStyle/>
          <a:p>
            <a:pPr algn="ctr">
              <a:spcBef>
                <a:spcPct val="50000"/>
              </a:spcBef>
            </a:pPr>
            <a:r>
              <a:rPr lang="en-US" sz="3000" dirty="0">
                <a:latin typeface="+mj-lt"/>
                <a:cs typeface="Leelawadee UI" panose="020B0502040204020203" pitchFamily="34" charset="-34"/>
              </a:rPr>
              <a:t>Blank</a:t>
            </a:r>
          </a:p>
        </p:txBody>
      </p:sp>
      <p:sp>
        <p:nvSpPr>
          <p:cNvPr id="18436" name="Text Box 7"/>
          <p:cNvSpPr txBox="1">
            <a:spLocks noChangeArrowheads="1"/>
          </p:cNvSpPr>
          <p:nvPr/>
        </p:nvSpPr>
        <p:spPr bwMode="auto">
          <a:xfrm>
            <a:off x="5295259" y="1912039"/>
            <a:ext cx="2514600" cy="549275"/>
          </a:xfrm>
          <a:prstGeom prst="rect">
            <a:avLst/>
          </a:prstGeom>
          <a:noFill/>
          <a:ln w="9525">
            <a:noFill/>
            <a:miter lim="800000"/>
            <a:headEnd/>
            <a:tailEnd/>
          </a:ln>
        </p:spPr>
        <p:txBody>
          <a:bodyPr>
            <a:spAutoFit/>
          </a:bodyPr>
          <a:lstStyle/>
          <a:p>
            <a:pPr algn="ctr">
              <a:spcBef>
                <a:spcPct val="50000"/>
              </a:spcBef>
            </a:pPr>
            <a:r>
              <a:rPr lang="en-US" sz="3000" dirty="0">
                <a:latin typeface="+mj-lt"/>
                <a:cs typeface="Leelawadee UI" panose="020B0502040204020203" pitchFamily="34" charset="-34"/>
              </a:rPr>
              <a:t>Restrictive</a:t>
            </a:r>
          </a:p>
        </p:txBody>
      </p:sp>
      <p:sp>
        <p:nvSpPr>
          <p:cNvPr id="18437" name="Text Box 27"/>
          <p:cNvSpPr txBox="1">
            <a:spLocks noChangeArrowheads="1"/>
          </p:cNvSpPr>
          <p:nvPr/>
        </p:nvSpPr>
        <p:spPr bwMode="auto">
          <a:xfrm>
            <a:off x="3497213" y="3939002"/>
            <a:ext cx="2514600" cy="549275"/>
          </a:xfrm>
          <a:prstGeom prst="rect">
            <a:avLst/>
          </a:prstGeom>
          <a:noFill/>
          <a:ln w="9525">
            <a:noFill/>
            <a:miter lim="800000"/>
            <a:headEnd/>
            <a:tailEnd/>
          </a:ln>
        </p:spPr>
        <p:txBody>
          <a:bodyPr>
            <a:spAutoFit/>
          </a:bodyPr>
          <a:lstStyle/>
          <a:p>
            <a:pPr algn="ctr">
              <a:spcBef>
                <a:spcPct val="50000"/>
              </a:spcBef>
            </a:pPr>
            <a:r>
              <a:rPr lang="en-US" sz="3000" dirty="0">
                <a:latin typeface="+mj-lt"/>
                <a:cs typeface="Leelawadee UI" panose="020B0502040204020203" pitchFamily="34" charset="-34"/>
              </a:rPr>
              <a:t>Special</a:t>
            </a:r>
          </a:p>
        </p:txBody>
      </p:sp>
      <p:grpSp>
        <p:nvGrpSpPr>
          <p:cNvPr id="18438" name="Group 49"/>
          <p:cNvGrpSpPr>
            <a:grpSpLocks/>
          </p:cNvGrpSpPr>
          <p:nvPr/>
        </p:nvGrpSpPr>
        <p:grpSpPr bwMode="auto">
          <a:xfrm>
            <a:off x="990600" y="2503152"/>
            <a:ext cx="3733800" cy="1325898"/>
            <a:chOff x="108070650" y="107327700"/>
            <a:chExt cx="2971800" cy="1085850"/>
          </a:xfrm>
        </p:grpSpPr>
        <p:sp>
          <p:nvSpPr>
            <p:cNvPr id="18451" name="Text Box 50"/>
            <p:cNvSpPr txBox="1">
              <a:spLocks noChangeArrowheads="1"/>
            </p:cNvSpPr>
            <p:nvPr/>
          </p:nvSpPr>
          <p:spPr bwMode="auto">
            <a:xfrm>
              <a:off x="108548421" y="107899153"/>
              <a:ext cx="2424917" cy="456472"/>
            </a:xfrm>
            <a:prstGeom prst="rect">
              <a:avLst/>
            </a:prstGeom>
            <a:noFill/>
            <a:ln w="9525" algn="in">
              <a:noFill/>
              <a:miter lim="800000"/>
              <a:headEnd/>
              <a:tailEnd/>
            </a:ln>
          </p:spPr>
          <p:txBody>
            <a:bodyPr lIns="36576" tIns="36576" rIns="36576" bIns="36576"/>
            <a:lstStyle/>
            <a:p>
              <a:r>
                <a:rPr lang="en-US" b="1" dirty="0">
                  <a:solidFill>
                    <a:srgbClr val="008000"/>
                  </a:solidFill>
                  <a:latin typeface="Viner Hand ITC" pitchFamily="66" charset="0"/>
                </a:rPr>
                <a:t>Student’s Signature</a:t>
              </a:r>
              <a:endParaRPr lang="en-US" b="1" dirty="0">
                <a:solidFill>
                  <a:srgbClr val="008000"/>
                </a:solidFill>
              </a:endParaRPr>
            </a:p>
          </p:txBody>
        </p:sp>
        <p:sp>
          <p:nvSpPr>
            <p:cNvPr id="18452" name="Text Box 51"/>
            <p:cNvSpPr txBox="1">
              <a:spLocks noChangeArrowheads="1"/>
            </p:cNvSpPr>
            <p:nvPr/>
          </p:nvSpPr>
          <p:spPr bwMode="auto">
            <a:xfrm>
              <a:off x="108164994" y="107864520"/>
              <a:ext cx="339023" cy="33034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53" name="Line 52"/>
            <p:cNvSpPr>
              <a:spLocks noChangeShapeType="1"/>
            </p:cNvSpPr>
            <p:nvPr/>
          </p:nvSpPr>
          <p:spPr bwMode="auto">
            <a:xfrm rot="5400000" flipV="1">
              <a:off x="109586452" y="106858460"/>
              <a:ext cx="0" cy="2717075"/>
            </a:xfrm>
            <a:prstGeom prst="line">
              <a:avLst/>
            </a:prstGeom>
            <a:noFill/>
            <a:ln w="9525" algn="ctr">
              <a:solidFill>
                <a:srgbClr val="000000"/>
              </a:solidFill>
              <a:round/>
              <a:headEnd/>
              <a:tailEnd/>
            </a:ln>
          </p:spPr>
          <p:txBody>
            <a:bodyPr lIns="36576" tIns="36576" rIns="36576" bIns="36576"/>
            <a:lstStyle/>
            <a:p>
              <a:endParaRPr lang="en-US"/>
            </a:p>
          </p:txBody>
        </p:sp>
        <p:sp>
          <p:nvSpPr>
            <p:cNvPr id="18454" name="Text Box 53"/>
            <p:cNvSpPr txBox="1">
              <a:spLocks noChangeArrowheads="1"/>
            </p:cNvSpPr>
            <p:nvPr/>
          </p:nvSpPr>
          <p:spPr bwMode="auto">
            <a:xfrm>
              <a:off x="108155559" y="107413461"/>
              <a:ext cx="1067421" cy="189468"/>
            </a:xfrm>
            <a:prstGeom prst="rect">
              <a:avLst/>
            </a:prstGeom>
            <a:noFill/>
            <a:ln w="9525" algn="in">
              <a:noFill/>
              <a:miter lim="800000"/>
              <a:headEnd/>
              <a:tailEnd/>
            </a:ln>
          </p:spPr>
          <p:txBody>
            <a:bodyPr lIns="36576" tIns="36576" rIns="36576" bIns="36576"/>
            <a:lstStyle/>
            <a:p>
              <a:r>
                <a:rPr lang="en-US" sz="1400" dirty="0">
                  <a:solidFill>
                    <a:srgbClr val="000000"/>
                  </a:solidFill>
                  <a:latin typeface="Arial Unicode MS" pitchFamily="34" charset="-128"/>
                </a:rPr>
                <a:t>Endorse Here</a:t>
              </a:r>
              <a:endParaRPr lang="en-US" sz="1400" dirty="0"/>
            </a:p>
          </p:txBody>
        </p:sp>
        <p:sp>
          <p:nvSpPr>
            <p:cNvPr id="18455" name="Rectangle 54"/>
            <p:cNvSpPr>
              <a:spLocks noChangeArrowheads="1"/>
            </p:cNvSpPr>
            <p:nvPr/>
          </p:nvSpPr>
          <p:spPr bwMode="auto">
            <a:xfrm>
              <a:off x="108070650" y="107327700"/>
              <a:ext cx="2971800" cy="1085850"/>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39" name="Group 55"/>
          <p:cNvGrpSpPr>
            <a:grpSpLocks/>
          </p:cNvGrpSpPr>
          <p:nvPr/>
        </p:nvGrpSpPr>
        <p:grpSpPr bwMode="auto">
          <a:xfrm>
            <a:off x="5181600" y="2526861"/>
            <a:ext cx="3200400" cy="1612117"/>
            <a:chOff x="108070650" y="108585000"/>
            <a:chExt cx="2971800" cy="1300185"/>
          </a:xfrm>
        </p:grpSpPr>
        <p:sp>
          <p:nvSpPr>
            <p:cNvPr id="18446" name="Text Box 56"/>
            <p:cNvSpPr txBox="1">
              <a:spLocks noChangeArrowheads="1"/>
            </p:cNvSpPr>
            <p:nvPr/>
          </p:nvSpPr>
          <p:spPr bwMode="auto">
            <a:xfrm>
              <a:off x="108155559" y="109056273"/>
              <a:ext cx="361795" cy="393640"/>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7" name="Line 57"/>
            <p:cNvSpPr>
              <a:spLocks noChangeShapeType="1"/>
            </p:cNvSpPr>
            <p:nvPr/>
          </p:nvSpPr>
          <p:spPr bwMode="auto">
            <a:xfrm rot="5400000" flipV="1">
              <a:off x="109542846" y="108027994"/>
              <a:ext cx="0" cy="2717073"/>
            </a:xfrm>
            <a:prstGeom prst="line">
              <a:avLst/>
            </a:prstGeom>
            <a:noFill/>
            <a:ln w="9525" algn="ctr">
              <a:solidFill>
                <a:srgbClr val="000000"/>
              </a:solidFill>
              <a:round/>
              <a:headEnd/>
              <a:tailEnd/>
            </a:ln>
          </p:spPr>
          <p:txBody>
            <a:bodyPr lIns="36576" tIns="36576" rIns="36576" bIns="36576"/>
            <a:lstStyle/>
            <a:p>
              <a:endParaRPr lang="en-US"/>
            </a:p>
          </p:txBody>
        </p:sp>
        <p:sp>
          <p:nvSpPr>
            <p:cNvPr id="18448" name="Text Box 58" descr="Text Box: Sally Smith&#10;For Deposit Only—Acct. # 1234567890&#10;&#10;"/>
            <p:cNvSpPr txBox="1">
              <a:spLocks noChangeArrowheads="1"/>
            </p:cNvSpPr>
            <p:nvPr/>
          </p:nvSpPr>
          <p:spPr bwMode="auto">
            <a:xfrm>
              <a:off x="108336455" y="108970361"/>
              <a:ext cx="2459647" cy="914824"/>
            </a:xfrm>
            <a:prstGeom prst="rect">
              <a:avLst/>
            </a:prstGeom>
            <a:noFill/>
            <a:ln w="9525" algn="in">
              <a:noFill/>
              <a:miter lim="800000"/>
              <a:headEnd/>
              <a:tailEnd/>
            </a:ln>
          </p:spPr>
          <p:txBody>
            <a:bodyPr lIns="36576" tIns="36576" rIns="36576" bIns="36576"/>
            <a:lstStyle/>
            <a:p>
              <a:pPr algn="ctr"/>
              <a:r>
                <a:rPr lang="en-US" sz="1000" b="1" dirty="0">
                  <a:solidFill>
                    <a:srgbClr val="008000"/>
                  </a:solidFill>
                  <a:latin typeface="Viner Hand ITC" pitchFamily="66" charset="0"/>
                </a:rPr>
                <a:t>For Deposit Only—Acct. # 987654321</a:t>
              </a:r>
            </a:p>
            <a:p>
              <a:pPr algn="ctr"/>
              <a:r>
                <a:rPr lang="en-US" b="1" dirty="0">
                  <a:solidFill>
                    <a:srgbClr val="008000"/>
                  </a:solidFill>
                  <a:latin typeface="Viner Hand ITC" pitchFamily="66" charset="0"/>
                </a:rPr>
                <a:t>Student’s Signature</a:t>
              </a:r>
              <a:endParaRPr lang="en-US" b="1" dirty="0">
                <a:solidFill>
                  <a:srgbClr val="008000"/>
                </a:solidFill>
              </a:endParaRPr>
            </a:p>
          </p:txBody>
        </p:sp>
        <p:sp>
          <p:nvSpPr>
            <p:cNvPr id="18449" name="Text Box 59"/>
            <p:cNvSpPr txBox="1">
              <a:spLocks noChangeArrowheads="1"/>
            </p:cNvSpPr>
            <p:nvPr/>
          </p:nvSpPr>
          <p:spPr bwMode="auto">
            <a:xfrm>
              <a:off x="108090014" y="108585000"/>
              <a:ext cx="1254263" cy="201997"/>
            </a:xfrm>
            <a:prstGeom prst="rect">
              <a:avLst/>
            </a:prstGeom>
            <a:noFill/>
            <a:ln w="9525" algn="in">
              <a:noFill/>
              <a:miter lim="800000"/>
              <a:headEnd/>
              <a:tailEnd/>
            </a:ln>
          </p:spPr>
          <p:txBody>
            <a:bodyPr lIns="36576" tIns="36576" rIns="36576" bIns="36576"/>
            <a:lstStyle/>
            <a:p>
              <a:r>
                <a:rPr lang="en-US" sz="1400" dirty="0">
                  <a:solidFill>
                    <a:srgbClr val="000000"/>
                  </a:solidFill>
                  <a:latin typeface="Arial Unicode MS" pitchFamily="34" charset="-128"/>
                </a:rPr>
                <a:t>Endorse Here</a:t>
              </a:r>
              <a:endParaRPr lang="en-US" sz="1400" dirty="0"/>
            </a:p>
          </p:txBody>
        </p:sp>
        <p:sp>
          <p:nvSpPr>
            <p:cNvPr id="18450" name="Rectangle 60"/>
            <p:cNvSpPr>
              <a:spLocks noChangeArrowheads="1"/>
            </p:cNvSpPr>
            <p:nvPr/>
          </p:nvSpPr>
          <p:spPr bwMode="auto">
            <a:xfrm>
              <a:off x="108070650" y="108585000"/>
              <a:ext cx="2971800" cy="1062674"/>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40" name="Group 61"/>
          <p:cNvGrpSpPr>
            <a:grpSpLocks/>
          </p:cNvGrpSpPr>
          <p:nvPr/>
        </p:nvGrpSpPr>
        <p:grpSpPr bwMode="auto">
          <a:xfrm>
            <a:off x="3276600" y="4445465"/>
            <a:ext cx="3276600" cy="1739406"/>
            <a:chOff x="108070650" y="109899450"/>
            <a:chExt cx="2971800" cy="1343855"/>
          </a:xfrm>
        </p:grpSpPr>
        <p:sp>
          <p:nvSpPr>
            <p:cNvPr id="18441" name="Text Box 62" descr="Text Box: Sally Smith&#10;For Deposit Only—Acct. # 1234567890&#10;&#10;"/>
            <p:cNvSpPr txBox="1">
              <a:spLocks noChangeArrowheads="1"/>
            </p:cNvSpPr>
            <p:nvPr/>
          </p:nvSpPr>
          <p:spPr bwMode="auto">
            <a:xfrm>
              <a:off x="108300179" y="110323817"/>
              <a:ext cx="2466543" cy="919488"/>
            </a:xfrm>
            <a:prstGeom prst="rect">
              <a:avLst/>
            </a:prstGeom>
            <a:noFill/>
            <a:ln w="9525" algn="in">
              <a:noFill/>
              <a:miter lim="800000"/>
              <a:headEnd/>
              <a:tailEnd/>
            </a:ln>
          </p:spPr>
          <p:txBody>
            <a:bodyPr lIns="36576" tIns="36576" rIns="36576" bIns="36576"/>
            <a:lstStyle/>
            <a:p>
              <a:pPr algn="ctr"/>
              <a:r>
                <a:rPr lang="en-US" sz="1000" b="1" dirty="0">
                  <a:solidFill>
                    <a:srgbClr val="008000"/>
                  </a:solidFill>
                  <a:latin typeface="Viner Hand ITC" pitchFamily="66" charset="0"/>
                </a:rPr>
                <a:t>Pay to the Order of Jonathon Smith</a:t>
              </a:r>
            </a:p>
            <a:p>
              <a:pPr algn="ctr"/>
              <a:r>
                <a:rPr lang="en-US" b="1" dirty="0">
                  <a:solidFill>
                    <a:srgbClr val="008000"/>
                  </a:solidFill>
                  <a:latin typeface="Viner Hand ITC" pitchFamily="66" charset="0"/>
                </a:rPr>
                <a:t>Student’s Signature</a:t>
              </a:r>
              <a:endParaRPr lang="en-US" b="1" dirty="0">
                <a:solidFill>
                  <a:srgbClr val="008000"/>
                </a:solidFill>
              </a:endParaRPr>
            </a:p>
          </p:txBody>
        </p:sp>
        <p:sp>
          <p:nvSpPr>
            <p:cNvPr id="18442" name="Text Box 63"/>
            <p:cNvSpPr txBox="1">
              <a:spLocks noChangeArrowheads="1"/>
            </p:cNvSpPr>
            <p:nvPr/>
          </p:nvSpPr>
          <p:spPr bwMode="auto">
            <a:xfrm>
              <a:off x="108098953" y="110407348"/>
              <a:ext cx="343576" cy="39761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3" name="Line 64"/>
            <p:cNvSpPr>
              <a:spLocks noChangeShapeType="1"/>
            </p:cNvSpPr>
            <p:nvPr/>
          </p:nvSpPr>
          <p:spPr bwMode="auto">
            <a:xfrm rot="5400000" flipV="1">
              <a:off x="109509793" y="109353961"/>
              <a:ext cx="0" cy="2717074"/>
            </a:xfrm>
            <a:prstGeom prst="line">
              <a:avLst/>
            </a:prstGeom>
            <a:noFill/>
            <a:ln w="9525" algn="ctr">
              <a:solidFill>
                <a:srgbClr val="000000"/>
              </a:solidFill>
              <a:round/>
              <a:headEnd/>
              <a:tailEnd/>
            </a:ln>
          </p:spPr>
          <p:txBody>
            <a:bodyPr lIns="36576" tIns="36576" rIns="36576" bIns="36576"/>
            <a:lstStyle/>
            <a:p>
              <a:endParaRPr lang="en-US"/>
            </a:p>
          </p:txBody>
        </p:sp>
        <p:sp>
          <p:nvSpPr>
            <p:cNvPr id="18444" name="Text Box 65"/>
            <p:cNvSpPr txBox="1">
              <a:spLocks noChangeArrowheads="1"/>
            </p:cNvSpPr>
            <p:nvPr/>
          </p:nvSpPr>
          <p:spPr bwMode="auto">
            <a:xfrm>
              <a:off x="108127256" y="109955328"/>
              <a:ext cx="1049180" cy="138666"/>
            </a:xfrm>
            <a:prstGeom prst="rect">
              <a:avLst/>
            </a:prstGeom>
            <a:noFill/>
            <a:ln w="9525" algn="in">
              <a:noFill/>
              <a:miter lim="800000"/>
              <a:headEnd/>
              <a:tailEnd/>
            </a:ln>
          </p:spPr>
          <p:txBody>
            <a:bodyPr lIns="36576" tIns="36576" rIns="36576" bIns="36576"/>
            <a:lstStyle/>
            <a:p>
              <a:r>
                <a:rPr lang="en-US" sz="1200" dirty="0">
                  <a:solidFill>
                    <a:srgbClr val="000000"/>
                  </a:solidFill>
                  <a:latin typeface="Arial Unicode MS" pitchFamily="34" charset="-128"/>
                </a:rPr>
                <a:t>Endorse Here</a:t>
              </a:r>
              <a:endParaRPr lang="en-US" sz="1200" dirty="0"/>
            </a:p>
          </p:txBody>
        </p:sp>
        <p:sp>
          <p:nvSpPr>
            <p:cNvPr id="18445" name="Rectangle 66"/>
            <p:cNvSpPr>
              <a:spLocks noChangeArrowheads="1"/>
            </p:cNvSpPr>
            <p:nvPr/>
          </p:nvSpPr>
          <p:spPr bwMode="auto">
            <a:xfrm>
              <a:off x="108070650" y="109899450"/>
              <a:ext cx="2971800" cy="1071002"/>
            </a:xfrm>
            <a:prstGeom prst="rect">
              <a:avLst/>
            </a:prstGeom>
            <a:noFill/>
            <a:ln w="9525" algn="in">
              <a:solidFill>
                <a:srgbClr val="000000"/>
              </a:solidFill>
              <a:miter lim="800000"/>
              <a:headEnd/>
              <a:tailEnd/>
            </a:ln>
          </p:spPr>
          <p:txBody>
            <a:bodyPr lIns="36576" tIns="36576" rIns="36576" bIns="36576"/>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457200"/>
            <a:ext cx="7313613" cy="1143000"/>
          </a:xfrm>
        </p:spPr>
        <p:txBody>
          <a:bodyPr/>
          <a:lstStyle/>
          <a:p>
            <a:pPr algn="ctr" eaLnBrk="1" hangingPunct="1"/>
            <a:r>
              <a:rPr lang="en-US" dirty="0"/>
              <a:t>Making a Deposit</a:t>
            </a:r>
          </a:p>
        </p:txBody>
      </p:sp>
      <p:sp>
        <p:nvSpPr>
          <p:cNvPr id="19459" name="Rectangle 3"/>
          <p:cNvSpPr>
            <a:spLocks noGrp="1" noChangeArrowheads="1"/>
          </p:cNvSpPr>
          <p:nvPr>
            <p:ph sz="quarter" idx="13"/>
          </p:nvPr>
        </p:nvSpPr>
        <p:spPr>
          <a:xfrm>
            <a:off x="838200" y="1295400"/>
            <a:ext cx="7773988" cy="4572000"/>
          </a:xfrm>
        </p:spPr>
        <p:txBody>
          <a:bodyPr>
            <a:normAutofit fontScale="92500" lnSpcReduction="10000"/>
          </a:bodyPr>
          <a:lstStyle/>
          <a:p>
            <a:pPr>
              <a:spcBef>
                <a:spcPts val="0"/>
              </a:spcBef>
            </a:pPr>
            <a:r>
              <a:rPr lang="en-US" sz="3000" cap="none" dirty="0"/>
              <a:t>What’s a Deposit Slip?</a:t>
            </a:r>
          </a:p>
          <a:p>
            <a:pPr lvl="1">
              <a:spcBef>
                <a:spcPts val="0"/>
              </a:spcBef>
            </a:pPr>
            <a:r>
              <a:rPr lang="en-US" sz="2200" cap="none" dirty="0"/>
              <a:t>Typically a pre-printed slip with the account number. Allows money (cash or check) to be deposited into the correct account</a:t>
            </a:r>
          </a:p>
          <a:p>
            <a:pPr lvl="1">
              <a:spcBef>
                <a:spcPts val="0"/>
              </a:spcBef>
            </a:pPr>
            <a:r>
              <a:rPr lang="en-US" sz="2200" cap="none" dirty="0"/>
              <a:t>Located in the back of the checkbook</a:t>
            </a:r>
          </a:p>
          <a:p>
            <a:pPr>
              <a:spcBef>
                <a:spcPts val="0"/>
              </a:spcBef>
            </a:pPr>
            <a:r>
              <a:rPr lang="en-US" sz="3200" cap="none" dirty="0"/>
              <a:t>Complete a deposit slip to make a deposit</a:t>
            </a:r>
          </a:p>
          <a:p>
            <a:pPr>
              <a:spcBef>
                <a:spcPts val="0"/>
              </a:spcBef>
            </a:pPr>
            <a:r>
              <a:rPr lang="en-US" sz="3000" cap="none" dirty="0"/>
              <a:t>Deposited amount must be recorded in the checking account register to keep the balance current</a:t>
            </a:r>
          </a:p>
          <a:p>
            <a:pPr>
              <a:spcBef>
                <a:spcPts val="0"/>
              </a:spcBef>
            </a:pPr>
            <a:r>
              <a:rPr lang="en-US" sz="3000" cap="none" dirty="0"/>
              <a:t>Deposits can be made at an ATM, with a bank teller, or electronically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600200" y="734828"/>
            <a:ext cx="7797662" cy="1158140"/>
          </a:xfrm>
        </p:spPr>
        <p:txBody>
          <a:bodyPr/>
          <a:lstStyle/>
          <a:p>
            <a:pPr eaLnBrk="1" hangingPunct="1"/>
            <a:r>
              <a:rPr lang="en-US" dirty="0"/>
              <a:t>Completing a Deposit Slip</a:t>
            </a:r>
          </a:p>
        </p:txBody>
      </p:sp>
      <p:sp>
        <p:nvSpPr>
          <p:cNvPr id="55303" name="Rectangle 7"/>
          <p:cNvSpPr>
            <a:spLocks noChangeArrowheads="1"/>
          </p:cNvSpPr>
          <p:nvPr/>
        </p:nvSpPr>
        <p:spPr bwMode="auto">
          <a:xfrm>
            <a:off x="838200" y="4800600"/>
            <a:ext cx="80772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dirty="0">
                <a:latin typeface="Calibri" panose="020F0502020204030204" pitchFamily="34" charset="0"/>
                <a:cs typeface="Calibri" panose="020F0502020204030204" pitchFamily="34" charset="0"/>
              </a:rPr>
              <a:t>Date</a:t>
            </a:r>
          </a:p>
          <a:p>
            <a:pPr marL="742950" lvl="1" indent="-285750" eaLnBrk="1" hangingPunct="1">
              <a:spcBef>
                <a:spcPct val="20000"/>
              </a:spcBef>
              <a:buClr>
                <a:schemeClr val="accent2"/>
              </a:buClr>
              <a:buSzPct val="70000"/>
              <a:buFont typeface="Wingdings" pitchFamily="2" charset="2"/>
              <a:buChar char="l"/>
            </a:pPr>
            <a:r>
              <a:rPr lang="en-US" sz="2200" dirty="0">
                <a:latin typeface="Calibri" panose="020F0502020204030204" pitchFamily="34" charset="0"/>
                <a:cs typeface="Calibri" panose="020F0502020204030204" pitchFamily="34" charset="0"/>
              </a:rPr>
              <a:t>The date the deposit is being made, including the year</a:t>
            </a:r>
          </a:p>
        </p:txBody>
      </p:sp>
      <p:sp>
        <p:nvSpPr>
          <p:cNvPr id="3" name="Left Arrow 2"/>
          <p:cNvSpPr/>
          <p:nvPr/>
        </p:nvSpPr>
        <p:spPr>
          <a:xfrm>
            <a:off x="3694956" y="2880678"/>
            <a:ext cx="609600" cy="184666"/>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534400" y="8554780"/>
            <a:ext cx="762000" cy="542832"/>
            <a:chOff x="3098800" y="2895601"/>
            <a:chExt cx="762000" cy="445531"/>
          </a:xfrm>
        </p:grpSpPr>
        <p:sp>
          <p:nvSpPr>
            <p:cNvPr id="4" name="Rectangle 3"/>
            <p:cNvSpPr/>
            <p:nvPr/>
          </p:nvSpPr>
          <p:spPr>
            <a:xfrm>
              <a:off x="3136900" y="2895601"/>
              <a:ext cx="685800" cy="34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98800" y="2971800"/>
              <a:ext cx="762000" cy="369332"/>
            </a:xfrm>
            <a:prstGeom prst="rect">
              <a:avLst/>
            </a:prstGeom>
            <a:noFill/>
          </p:spPr>
          <p:txBody>
            <a:bodyPr wrap="square" rtlCol="0">
              <a:spAutoFit/>
            </a:bodyPr>
            <a:lstStyle/>
            <a:p>
              <a:r>
                <a:rPr lang="en-US" dirty="0">
                  <a:solidFill>
                    <a:srgbClr val="C70000"/>
                  </a:solidFill>
                </a:rPr>
                <a:t>xxxx</a:t>
              </a:r>
            </a:p>
          </p:txBody>
        </p:sp>
      </p:grpSp>
      <p:grpSp>
        <p:nvGrpSpPr>
          <p:cNvPr id="6" name="Group 2"/>
          <p:cNvGrpSpPr>
            <a:grpSpLocks/>
          </p:cNvGrpSpPr>
          <p:nvPr/>
        </p:nvGrpSpPr>
        <p:grpSpPr bwMode="auto">
          <a:xfrm>
            <a:off x="886681" y="1600218"/>
            <a:ext cx="7685827" cy="3200401"/>
            <a:chOff x="107214256" y="108883847"/>
            <a:chExt cx="5916317" cy="2044226"/>
          </a:xfrm>
        </p:grpSpPr>
        <p:sp>
          <p:nvSpPr>
            <p:cNvPr id="7" name="Text Box 3"/>
            <p:cNvSpPr txBox="1">
              <a:spLocks noChangeArrowheads="1"/>
            </p:cNvSpPr>
            <p:nvPr/>
          </p:nvSpPr>
          <p:spPr bwMode="auto">
            <a:xfrm>
              <a:off x="107356469" y="110346143"/>
              <a:ext cx="1160509"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107214256" y="108883847"/>
              <a:ext cx="5916317" cy="2044226"/>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98" name="Text Box 7"/>
            <p:cNvSpPr txBox="1">
              <a:spLocks noChangeArrowheads="1"/>
            </p:cNvSpPr>
            <p:nvPr/>
          </p:nvSpPr>
          <p:spPr bwMode="auto">
            <a:xfrm>
              <a:off x="107925378" y="109142054"/>
              <a:ext cx="1302728" cy="53057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Text Box 8"/>
            <p:cNvSpPr txBox="1">
              <a:spLocks noChangeArrowheads="1"/>
            </p:cNvSpPr>
            <p:nvPr/>
          </p:nvSpPr>
          <p:spPr bwMode="auto">
            <a:xfrm>
              <a:off x="109973313" y="108992253"/>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p:cNvSpPr txBox="1">
              <a:spLocks noChangeArrowheads="1"/>
            </p:cNvSpPr>
            <p:nvPr/>
          </p:nvSpPr>
          <p:spPr bwMode="auto">
            <a:xfrm>
              <a:off x="107726248" y="110718506"/>
              <a:ext cx="2247062"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p:cNvSpPr>
              <a:spLocks noChangeShapeType="1"/>
            </p:cNvSpPr>
            <p:nvPr/>
          </p:nvSpPr>
          <p:spPr bwMode="auto">
            <a:xfrm>
              <a:off x="107584029" y="109850151"/>
              <a:ext cx="21901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p:cNvSpPr txBox="1">
              <a:spLocks noChangeArrowheads="1"/>
            </p:cNvSpPr>
            <p:nvPr/>
          </p:nvSpPr>
          <p:spPr bwMode="auto">
            <a:xfrm>
              <a:off x="107298958" y="109718513"/>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p:cNvSpPr>
              <a:spLocks noChangeShapeType="1"/>
            </p:cNvSpPr>
            <p:nvPr/>
          </p:nvSpPr>
          <p:spPr bwMode="auto">
            <a:xfrm>
              <a:off x="107317969" y="110200105"/>
              <a:ext cx="2468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p:cNvSpPr txBox="1">
              <a:spLocks noChangeArrowheads="1"/>
            </p:cNvSpPr>
            <p:nvPr/>
          </p:nvSpPr>
          <p:spPr bwMode="auto">
            <a:xfrm>
              <a:off x="107903280" y="110205194"/>
              <a:ext cx="1336860"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p:cNvSpPr txBox="1">
              <a:spLocks noChangeArrowheads="1"/>
            </p:cNvSpPr>
            <p:nvPr/>
          </p:nvSpPr>
          <p:spPr bwMode="auto">
            <a:xfrm>
              <a:off x="107541335" y="109834607"/>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5"/>
            <p:cNvSpPr txBox="1">
              <a:spLocks noChangeArrowheads="1"/>
            </p:cNvSpPr>
            <p:nvPr/>
          </p:nvSpPr>
          <p:spPr bwMode="auto">
            <a:xfrm>
              <a:off x="107836146" y="109662563"/>
              <a:ext cx="1393746"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p:txBody>
        </p:sp>
        <p:sp>
          <p:nvSpPr>
            <p:cNvPr id="29" name="Text Box 46"/>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0500" name="Table 20499"/>
          <p:cNvGraphicFramePr>
            <a:graphicFrameLocks noGrp="1"/>
          </p:cNvGraphicFramePr>
          <p:nvPr>
            <p:extLst>
              <p:ext uri="{D42A27DB-BD31-4B8C-83A1-F6EECF244321}">
                <p14:modId xmlns:p14="http://schemas.microsoft.com/office/powerpoint/2010/main" val="1449276943"/>
              </p:ext>
            </p:extLst>
          </p:nvPr>
        </p:nvGraphicFramePr>
        <p:xfrm>
          <a:off x="5269075" y="1892969"/>
          <a:ext cx="3265325" cy="2388819"/>
        </p:xfrm>
        <a:graphic>
          <a:graphicData uri="http://schemas.openxmlformats.org/drawingml/2006/table">
            <a:tbl>
              <a:tblPr/>
              <a:tblGrid>
                <a:gridCol w="1817525">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15" y="2013493"/>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250" fill="hold"/>
                                        <p:tgtEl>
                                          <p:spTgt spid="3"/>
                                        </p:tgtEl>
                                        <p:attrNameLst>
                                          <p:attrName>ppt_x</p:attrName>
                                        </p:attrNameLst>
                                      </p:cBhvr>
                                      <p:tavLst>
                                        <p:tav tm="0">
                                          <p:val>
                                            <p:strVal val="1+#ppt_w/2"/>
                                          </p:val>
                                        </p:tav>
                                        <p:tav tm="100000">
                                          <p:val>
                                            <p:strVal val="#ppt_x"/>
                                          </p:val>
                                        </p:tav>
                                      </p:tavLst>
                                    </p:anim>
                                    <p:anim calcmode="lin" valueType="num">
                                      <p:cBhvr additive="base">
                                        <p:cTn id="10"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7799" y="685800"/>
            <a:ext cx="6864213" cy="1158140"/>
          </a:xfrm>
        </p:spPr>
        <p:txBody>
          <a:bodyPr/>
          <a:lstStyle/>
          <a:p>
            <a:pPr eaLnBrk="1" hangingPunct="1"/>
            <a:r>
              <a:rPr lang="en-US" dirty="0"/>
              <a:t>Completing a Deposit Slip</a:t>
            </a:r>
          </a:p>
        </p:txBody>
      </p:sp>
      <p:sp>
        <p:nvSpPr>
          <p:cNvPr id="6041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dirty="0">
                <a:latin typeface="Calibri" panose="020F0502020204030204" pitchFamily="34" charset="0"/>
                <a:cs typeface="Calibri" panose="020F0502020204030204" pitchFamily="34" charset="0"/>
              </a:rPr>
              <a:t>Signature Line</a:t>
            </a:r>
          </a:p>
          <a:p>
            <a:pPr marL="742950" lvl="1" indent="-285750" eaLnBrk="1" hangingPunct="1">
              <a:spcBef>
                <a:spcPct val="2000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Sign this line to receive cash back</a:t>
            </a:r>
          </a:p>
        </p:txBody>
      </p:sp>
      <p:grpSp>
        <p:nvGrpSpPr>
          <p:cNvPr id="11" name="Group 2">
            <a:extLst>
              <a:ext uri="{FF2B5EF4-FFF2-40B4-BE49-F238E27FC236}">
                <a16:creationId xmlns:a16="http://schemas.microsoft.com/office/drawing/2014/main" id="{4A2A2C51-392F-5842-9B15-4F3DC2724E12}"/>
              </a:ext>
            </a:extLst>
          </p:cNvPr>
          <p:cNvGrpSpPr>
            <a:grpSpLocks/>
          </p:cNvGrpSpPr>
          <p:nvPr/>
        </p:nvGrpSpPr>
        <p:grpSpPr bwMode="auto">
          <a:xfrm>
            <a:off x="914400" y="1609726"/>
            <a:ext cx="7685826" cy="3200400"/>
            <a:chOff x="107214210" y="108883923"/>
            <a:chExt cx="5916314" cy="2044227"/>
          </a:xfrm>
        </p:grpSpPr>
        <p:sp>
          <p:nvSpPr>
            <p:cNvPr id="12" name="Text Box 3">
              <a:extLst>
                <a:ext uri="{FF2B5EF4-FFF2-40B4-BE49-F238E27FC236}">
                  <a16:creationId xmlns:a16="http://schemas.microsoft.com/office/drawing/2014/main" id="{546B00DB-AB45-8B4B-B272-821FAE5E5D37}"/>
                </a:ext>
              </a:extLst>
            </p:cNvPr>
            <p:cNvSpPr txBox="1">
              <a:spLocks noChangeArrowheads="1"/>
            </p:cNvSpPr>
            <p:nvPr/>
          </p:nvSpPr>
          <p:spPr bwMode="auto">
            <a:xfrm>
              <a:off x="107356429" y="110346231"/>
              <a:ext cx="1160508"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28EE7FC5-24BC-7544-8ADE-5F8C35347EA1}"/>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7">
              <a:extLst>
                <a:ext uri="{FF2B5EF4-FFF2-40B4-BE49-F238E27FC236}">
                  <a16:creationId xmlns:a16="http://schemas.microsoft.com/office/drawing/2014/main" id="{EE020BD0-AA7B-9949-A5E8-1F5583CC0617}"/>
                </a:ext>
              </a:extLst>
            </p:cNvPr>
            <p:cNvSpPr txBox="1">
              <a:spLocks noChangeArrowheads="1"/>
            </p:cNvSpPr>
            <p:nvPr/>
          </p:nvSpPr>
          <p:spPr bwMode="auto">
            <a:xfrm>
              <a:off x="107925305" y="109142130"/>
              <a:ext cx="1302727"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0705EFE3-E4E5-D64F-9C1E-435CB6504224}"/>
                </a:ext>
              </a:extLst>
            </p:cNvPr>
            <p:cNvSpPr txBox="1">
              <a:spLocks noChangeArrowheads="1"/>
            </p:cNvSpPr>
            <p:nvPr/>
          </p:nvSpPr>
          <p:spPr bwMode="auto">
            <a:xfrm>
              <a:off x="109973260" y="108992329"/>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9">
              <a:extLst>
                <a:ext uri="{FF2B5EF4-FFF2-40B4-BE49-F238E27FC236}">
                  <a16:creationId xmlns:a16="http://schemas.microsoft.com/office/drawing/2014/main" id="{0DF10E35-B96F-0F43-90DE-28E1754686A7}"/>
                </a:ext>
              </a:extLst>
            </p:cNvPr>
            <p:cNvSpPr txBox="1">
              <a:spLocks noChangeArrowheads="1"/>
            </p:cNvSpPr>
            <p:nvPr/>
          </p:nvSpPr>
          <p:spPr bwMode="auto">
            <a:xfrm>
              <a:off x="107726199" y="110718600"/>
              <a:ext cx="224706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2">
              <a:extLst>
                <a:ext uri="{FF2B5EF4-FFF2-40B4-BE49-F238E27FC236}">
                  <a16:creationId xmlns:a16="http://schemas.microsoft.com/office/drawing/2014/main" id="{9B24AB16-24CE-8A4B-9713-7C8CB0FC687E}"/>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3">
              <a:extLst>
                <a:ext uri="{FF2B5EF4-FFF2-40B4-BE49-F238E27FC236}">
                  <a16:creationId xmlns:a16="http://schemas.microsoft.com/office/drawing/2014/main" id="{3378301A-63F2-F14F-A375-6AB6405958F5}"/>
                </a:ext>
              </a:extLst>
            </p:cNvPr>
            <p:cNvSpPr txBox="1">
              <a:spLocks noChangeArrowheads="1"/>
            </p:cNvSpPr>
            <p:nvPr/>
          </p:nvSpPr>
          <p:spPr bwMode="auto">
            <a:xfrm>
              <a:off x="107298909" y="109718607"/>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4">
              <a:extLst>
                <a:ext uri="{FF2B5EF4-FFF2-40B4-BE49-F238E27FC236}">
                  <a16:creationId xmlns:a16="http://schemas.microsoft.com/office/drawing/2014/main" id="{16DC13AF-CC63-3E46-89BB-231A546B8808}"/>
                </a:ext>
              </a:extLst>
            </p:cNvPr>
            <p:cNvSpPr>
              <a:spLocks noChangeShapeType="1"/>
            </p:cNvSpPr>
            <p:nvPr/>
          </p:nvSpPr>
          <p:spPr bwMode="auto">
            <a:xfrm>
              <a:off x="107317930" y="110200199"/>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5">
              <a:extLst>
                <a:ext uri="{FF2B5EF4-FFF2-40B4-BE49-F238E27FC236}">
                  <a16:creationId xmlns:a16="http://schemas.microsoft.com/office/drawing/2014/main" id="{7092E950-F2F9-0041-8AF8-68E2EB44618C}"/>
                </a:ext>
              </a:extLst>
            </p:cNvPr>
            <p:cNvSpPr txBox="1">
              <a:spLocks noChangeArrowheads="1"/>
            </p:cNvSpPr>
            <p:nvPr/>
          </p:nvSpPr>
          <p:spPr bwMode="auto">
            <a:xfrm>
              <a:off x="107903241" y="110205312"/>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6">
              <a:extLst>
                <a:ext uri="{FF2B5EF4-FFF2-40B4-BE49-F238E27FC236}">
                  <a16:creationId xmlns:a16="http://schemas.microsoft.com/office/drawing/2014/main" id="{F983FF3F-668B-4341-8F78-63D55CB39D3F}"/>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5">
              <a:extLst>
                <a:ext uri="{FF2B5EF4-FFF2-40B4-BE49-F238E27FC236}">
                  <a16:creationId xmlns:a16="http://schemas.microsoft.com/office/drawing/2014/main" id="{46772EA7-4458-184E-80F0-EDDDF329986A}"/>
                </a:ext>
              </a:extLst>
            </p:cNvPr>
            <p:cNvSpPr txBox="1">
              <a:spLocks noChangeArrowheads="1"/>
            </p:cNvSpPr>
            <p:nvPr/>
          </p:nvSpPr>
          <p:spPr bwMode="auto">
            <a:xfrm>
              <a:off x="107836126" y="109662676"/>
              <a:ext cx="1393745"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3" name="Text Box 46">
              <a:extLst>
                <a:ext uri="{FF2B5EF4-FFF2-40B4-BE49-F238E27FC236}">
                  <a16:creationId xmlns:a16="http://schemas.microsoft.com/office/drawing/2014/main" id="{39DC3193-B041-584A-B72F-5A2F23EC205E}"/>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6" name="Table 25">
            <a:extLst>
              <a:ext uri="{FF2B5EF4-FFF2-40B4-BE49-F238E27FC236}">
                <a16:creationId xmlns:a16="http://schemas.microsoft.com/office/drawing/2014/main" id="{241C0E2E-6B6A-6D48-9BA8-909FD9ED554D}"/>
              </a:ext>
            </a:extLst>
          </p:cNvPr>
          <p:cNvGraphicFramePr>
            <a:graphicFrameLocks noGrp="1"/>
          </p:cNvGraphicFramePr>
          <p:nvPr>
            <p:extLst>
              <p:ext uri="{D42A27DB-BD31-4B8C-83A1-F6EECF244321}">
                <p14:modId xmlns:p14="http://schemas.microsoft.com/office/powerpoint/2010/main" val="3137860405"/>
              </p:ext>
            </p:extLst>
          </p:nvPr>
        </p:nvGraphicFramePr>
        <p:xfrm>
          <a:off x="5236934" y="1932498"/>
          <a:ext cx="3265325" cy="2388819"/>
        </p:xfrm>
        <a:graphic>
          <a:graphicData uri="http://schemas.openxmlformats.org/drawingml/2006/table">
            <a:tbl>
              <a:tblPr/>
              <a:tblGrid>
                <a:gridCol w="1817525">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sp>
        <p:nvSpPr>
          <p:cNvPr id="27" name="Text Box 25">
            <a:extLst>
              <a:ext uri="{FF2B5EF4-FFF2-40B4-BE49-F238E27FC236}">
                <a16:creationId xmlns:a16="http://schemas.microsoft.com/office/drawing/2014/main" id="{AAAEE637-A4AB-BF41-BC7F-CEF23F565012}"/>
              </a:ext>
            </a:extLst>
          </p:cNvPr>
          <p:cNvSpPr txBox="1">
            <a:spLocks noChangeArrowheads="1"/>
          </p:cNvSpPr>
          <p:nvPr/>
        </p:nvSpPr>
        <p:spPr bwMode="auto">
          <a:xfrm>
            <a:off x="1857770" y="3383212"/>
            <a:ext cx="181060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C70000"/>
                </a:solidFill>
                <a:effectLst/>
                <a:latin typeface="Bradley Hand ITC" panose="03070402050302030203" pitchFamily="66" charset="0"/>
                <a:cs typeface="Apple Chancery" panose="03020702040506060504" pitchFamily="66" charset="-79"/>
              </a:rPr>
              <a:t>Sally Smith</a:t>
            </a:r>
            <a:endParaRPr kumimoji="0" lang="en-US" altLang="en-US" sz="2000" b="1" u="none" strike="noStrike" cap="none" normalizeH="0" baseline="0" dirty="0">
              <a:ln>
                <a:noFill/>
              </a:ln>
              <a:solidFill>
                <a:srgbClr val="C70000"/>
              </a:solidFill>
              <a:effectLst/>
              <a:latin typeface="Bradley Hand ITC" panose="03070402050302030203" pitchFamily="66" charset="0"/>
              <a:cs typeface="Apple Chancery" panose="03020702040506060504" pitchFamily="66" charset="-79"/>
            </a:endParaRPr>
          </a:p>
        </p:txBody>
      </p:sp>
      <p:sp>
        <p:nvSpPr>
          <p:cNvPr id="3" name="Right Arrow 2"/>
          <p:cNvSpPr/>
          <p:nvPr/>
        </p:nvSpPr>
        <p:spPr>
          <a:xfrm>
            <a:off x="856796" y="3437020"/>
            <a:ext cx="838200" cy="19764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522" y="1984780"/>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541A42E2-D8B0-F140-9CF8-F1ECB8619AF1}"/>
              </a:ext>
            </a:extLst>
          </p:cNvPr>
          <p:cNvGrpSpPr>
            <a:grpSpLocks/>
          </p:cNvGrpSpPr>
          <p:nvPr/>
        </p:nvGrpSpPr>
        <p:grpSpPr bwMode="auto">
          <a:xfrm>
            <a:off x="914400" y="1609726"/>
            <a:ext cx="7685826" cy="3200400"/>
            <a:chOff x="107214210" y="108883923"/>
            <a:chExt cx="5916314" cy="2044227"/>
          </a:xfrm>
        </p:grpSpPr>
        <p:sp>
          <p:nvSpPr>
            <p:cNvPr id="8" name="Text Box 3">
              <a:extLst>
                <a:ext uri="{FF2B5EF4-FFF2-40B4-BE49-F238E27FC236}">
                  <a16:creationId xmlns:a16="http://schemas.microsoft.com/office/drawing/2014/main" id="{DDA4F80B-9590-DD43-903A-DDD909E137F1}"/>
                </a:ext>
              </a:extLst>
            </p:cNvPr>
            <p:cNvSpPr txBox="1">
              <a:spLocks noChangeArrowheads="1"/>
            </p:cNvSpPr>
            <p:nvPr/>
          </p:nvSpPr>
          <p:spPr bwMode="auto">
            <a:xfrm>
              <a:off x="107356429" y="110346231"/>
              <a:ext cx="1160508"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B57C08B2-AFE5-274C-9821-B48A19B8394C}"/>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7">
              <a:extLst>
                <a:ext uri="{FF2B5EF4-FFF2-40B4-BE49-F238E27FC236}">
                  <a16:creationId xmlns:a16="http://schemas.microsoft.com/office/drawing/2014/main" id="{EBB545A8-C0E3-0546-8D90-6061D1A2AC5A}"/>
                </a:ext>
              </a:extLst>
            </p:cNvPr>
            <p:cNvSpPr txBox="1">
              <a:spLocks noChangeArrowheads="1"/>
            </p:cNvSpPr>
            <p:nvPr/>
          </p:nvSpPr>
          <p:spPr bwMode="auto">
            <a:xfrm>
              <a:off x="107925305" y="109142130"/>
              <a:ext cx="1302727"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1A62ECB4-EBDF-CE4B-AB40-14B29F4B02B5}"/>
                </a:ext>
              </a:extLst>
            </p:cNvPr>
            <p:cNvSpPr txBox="1">
              <a:spLocks noChangeArrowheads="1"/>
            </p:cNvSpPr>
            <p:nvPr/>
          </p:nvSpPr>
          <p:spPr bwMode="auto">
            <a:xfrm>
              <a:off x="109973260" y="108992329"/>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B77AC7D0-5D7A-954A-87F9-797EDA0FF2BA}"/>
                </a:ext>
              </a:extLst>
            </p:cNvPr>
            <p:cNvSpPr txBox="1">
              <a:spLocks noChangeArrowheads="1"/>
            </p:cNvSpPr>
            <p:nvPr/>
          </p:nvSpPr>
          <p:spPr bwMode="auto">
            <a:xfrm>
              <a:off x="107726199" y="110718600"/>
              <a:ext cx="224706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2">
              <a:extLst>
                <a:ext uri="{FF2B5EF4-FFF2-40B4-BE49-F238E27FC236}">
                  <a16:creationId xmlns:a16="http://schemas.microsoft.com/office/drawing/2014/main" id="{FD676C94-29E9-464B-BB0C-E0D3BD82B2D9}"/>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3">
              <a:extLst>
                <a:ext uri="{FF2B5EF4-FFF2-40B4-BE49-F238E27FC236}">
                  <a16:creationId xmlns:a16="http://schemas.microsoft.com/office/drawing/2014/main" id="{AEFCB994-C01B-A64C-B66A-028C0024A89B}"/>
                </a:ext>
              </a:extLst>
            </p:cNvPr>
            <p:cNvSpPr txBox="1">
              <a:spLocks noChangeArrowheads="1"/>
            </p:cNvSpPr>
            <p:nvPr/>
          </p:nvSpPr>
          <p:spPr bwMode="auto">
            <a:xfrm>
              <a:off x="107298909" y="109718607"/>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4">
              <a:extLst>
                <a:ext uri="{FF2B5EF4-FFF2-40B4-BE49-F238E27FC236}">
                  <a16:creationId xmlns:a16="http://schemas.microsoft.com/office/drawing/2014/main" id="{D2DE7399-0A00-7343-AF31-9261CA343566}"/>
                </a:ext>
              </a:extLst>
            </p:cNvPr>
            <p:cNvSpPr>
              <a:spLocks noChangeShapeType="1"/>
            </p:cNvSpPr>
            <p:nvPr/>
          </p:nvSpPr>
          <p:spPr bwMode="auto">
            <a:xfrm>
              <a:off x="107317930" y="110200199"/>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5">
              <a:extLst>
                <a:ext uri="{FF2B5EF4-FFF2-40B4-BE49-F238E27FC236}">
                  <a16:creationId xmlns:a16="http://schemas.microsoft.com/office/drawing/2014/main" id="{2E2A1FB2-32C6-7A4F-B316-E6D08B7E21DD}"/>
                </a:ext>
              </a:extLst>
            </p:cNvPr>
            <p:cNvSpPr txBox="1">
              <a:spLocks noChangeArrowheads="1"/>
            </p:cNvSpPr>
            <p:nvPr/>
          </p:nvSpPr>
          <p:spPr bwMode="auto">
            <a:xfrm>
              <a:off x="107903241" y="110205312"/>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6">
              <a:extLst>
                <a:ext uri="{FF2B5EF4-FFF2-40B4-BE49-F238E27FC236}">
                  <a16:creationId xmlns:a16="http://schemas.microsoft.com/office/drawing/2014/main" id="{AADEA349-2312-A24D-8D48-FE805BE2D106}"/>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5">
              <a:extLst>
                <a:ext uri="{FF2B5EF4-FFF2-40B4-BE49-F238E27FC236}">
                  <a16:creationId xmlns:a16="http://schemas.microsoft.com/office/drawing/2014/main" id="{7194D540-DABF-AD4C-809F-DCF517384F0D}"/>
                </a:ext>
              </a:extLst>
            </p:cNvPr>
            <p:cNvSpPr txBox="1">
              <a:spLocks noChangeArrowheads="1"/>
            </p:cNvSpPr>
            <p:nvPr/>
          </p:nvSpPr>
          <p:spPr bwMode="auto">
            <a:xfrm>
              <a:off x="107836126" y="109662676"/>
              <a:ext cx="1393745"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1" name="Text Box 46">
              <a:extLst>
                <a:ext uri="{FF2B5EF4-FFF2-40B4-BE49-F238E27FC236}">
                  <a16:creationId xmlns:a16="http://schemas.microsoft.com/office/drawing/2014/main" id="{8AF53BF8-259B-5647-B39E-A4F0C5CEE87F}"/>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4" name="Table 23">
            <a:extLst>
              <a:ext uri="{FF2B5EF4-FFF2-40B4-BE49-F238E27FC236}">
                <a16:creationId xmlns:a16="http://schemas.microsoft.com/office/drawing/2014/main" id="{18CB9037-4DC9-0A4F-AF7A-A9F6C7AADD81}"/>
              </a:ext>
            </a:extLst>
          </p:cNvPr>
          <p:cNvGraphicFramePr>
            <a:graphicFrameLocks noGrp="1"/>
          </p:cNvGraphicFramePr>
          <p:nvPr>
            <p:extLst>
              <p:ext uri="{D42A27DB-BD31-4B8C-83A1-F6EECF244321}">
                <p14:modId xmlns:p14="http://schemas.microsoft.com/office/powerpoint/2010/main" val="3074075157"/>
              </p:ext>
            </p:extLst>
          </p:nvPr>
        </p:nvGraphicFramePr>
        <p:xfrm>
          <a:off x="5236934" y="1932498"/>
          <a:ext cx="3265325" cy="2388819"/>
        </p:xfrm>
        <a:graphic>
          <a:graphicData uri="http://schemas.openxmlformats.org/drawingml/2006/table">
            <a:tbl>
              <a:tblPr/>
              <a:tblGrid>
                <a:gridCol w="1817525">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b="1" kern="1400" dirty="0">
                          <a:ln>
                            <a:noFill/>
                          </a:ln>
                          <a:solidFill>
                            <a:srgbClr val="C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sp>
        <p:nvSpPr>
          <p:cNvPr id="25" name="Text Box 25">
            <a:extLst>
              <a:ext uri="{FF2B5EF4-FFF2-40B4-BE49-F238E27FC236}">
                <a16:creationId xmlns:a16="http://schemas.microsoft.com/office/drawing/2014/main" id="{CDB43749-EAFE-D54A-8148-82BFBCCC3340}"/>
              </a:ext>
            </a:extLst>
          </p:cNvPr>
          <p:cNvSpPr txBox="1">
            <a:spLocks noChangeArrowheads="1"/>
          </p:cNvSpPr>
          <p:nvPr/>
        </p:nvSpPr>
        <p:spPr bwMode="auto">
          <a:xfrm>
            <a:off x="1857770" y="3383212"/>
            <a:ext cx="181060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effectLst/>
                <a:latin typeface="Bradley Hand ITC" panose="03070402050302030203" pitchFamily="66" charset="0"/>
                <a:cs typeface="Apple Chancery" panose="03020702040506060504" pitchFamily="66" charset="-79"/>
              </a:rPr>
              <a:t>Sally Smith</a:t>
            </a:r>
            <a:endParaRPr kumimoji="0" lang="en-US" altLang="en-US" sz="2000" b="0" u="none" strike="noStrike" cap="none" normalizeH="0" baseline="0" dirty="0">
              <a:ln>
                <a:noFill/>
              </a:ln>
              <a:effectLst/>
              <a:latin typeface="Bradley Hand ITC" panose="03070402050302030203" pitchFamily="66" charset="0"/>
              <a:cs typeface="Apple Chancery" panose="03020702040506060504" pitchFamily="66" charset="-79"/>
            </a:endParaRPr>
          </a:p>
        </p:txBody>
      </p:sp>
      <p:sp>
        <p:nvSpPr>
          <p:cNvPr id="26" name="Right Arrow 25">
            <a:extLst>
              <a:ext uri="{FF2B5EF4-FFF2-40B4-BE49-F238E27FC236}">
                <a16:creationId xmlns:a16="http://schemas.microsoft.com/office/drawing/2014/main" id="{7FD65677-8213-3547-879E-8F9596083929}"/>
              </a:ext>
            </a:extLst>
          </p:cNvPr>
          <p:cNvSpPr/>
          <p:nvPr/>
        </p:nvSpPr>
        <p:spPr>
          <a:xfrm rot="10800000">
            <a:off x="8413156" y="1932498"/>
            <a:ext cx="519629" cy="22972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1325078" y="746860"/>
            <a:ext cx="6904522" cy="1158140"/>
          </a:xfrm>
        </p:spPr>
        <p:txBody>
          <a:bodyPr/>
          <a:lstStyle/>
          <a:p>
            <a:pPr eaLnBrk="1" hangingPunct="1"/>
            <a:r>
              <a:rPr lang="en-US" dirty="0"/>
              <a:t>  Completing a Deposit Slip</a:t>
            </a:r>
          </a:p>
        </p:txBody>
      </p:sp>
      <p:sp>
        <p:nvSpPr>
          <p:cNvPr id="6144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dirty="0">
                <a:latin typeface="Calibri" panose="020F0502020204030204" pitchFamily="34" charset="0"/>
                <a:cs typeface="Calibri" panose="020F0502020204030204" pitchFamily="34" charset="0"/>
              </a:rPr>
              <a:t>Cash</a:t>
            </a:r>
          </a:p>
          <a:p>
            <a:pPr marL="742950" lvl="1" indent="-285750" eaLnBrk="1" hangingPunct="1">
              <a:spcBef>
                <a:spcPct val="2000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The total amount of cash being deposited</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445" y="2003390"/>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500" fill="hold"/>
                                        <p:tgtEl>
                                          <p:spTgt spid="26"/>
                                        </p:tgtEl>
                                        <p:attrNameLst>
                                          <p:attrName>ppt_x</p:attrName>
                                        </p:attrNameLst>
                                      </p:cBhvr>
                                      <p:tavLst>
                                        <p:tav tm="0">
                                          <p:val>
                                            <p:strVal val="#ppt_x"/>
                                          </p:val>
                                        </p:tav>
                                        <p:tav tm="100000">
                                          <p:val>
                                            <p:strVal val="#ppt_x"/>
                                          </p:val>
                                        </p:tav>
                                      </p:tavLst>
                                    </p:anim>
                                    <p:anim calcmode="lin" valueType="num">
                                      <p:cBhvr additive="base">
                                        <p:cTn id="1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14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1168" y="533400"/>
            <a:ext cx="7313613" cy="1143000"/>
          </a:xfrm>
          <a:solidFill>
            <a:schemeClr val="bg1"/>
          </a:solidFill>
        </p:spPr>
        <p:txBody>
          <a:bodyPr/>
          <a:lstStyle/>
          <a:p>
            <a:pPr eaLnBrk="1" hangingPunct="1"/>
            <a:r>
              <a:rPr lang="en-US" dirty="0"/>
              <a:t>What is a Checking Account?</a:t>
            </a:r>
          </a:p>
        </p:txBody>
      </p:sp>
      <p:sp>
        <p:nvSpPr>
          <p:cNvPr id="5123" name="Rectangle 3"/>
          <p:cNvSpPr>
            <a:spLocks noGrp="1" noChangeArrowheads="1"/>
          </p:cNvSpPr>
          <p:nvPr>
            <p:ph sz="quarter" idx="13"/>
          </p:nvPr>
        </p:nvSpPr>
        <p:spPr>
          <a:xfrm>
            <a:off x="851412" y="1104900"/>
            <a:ext cx="7651382" cy="4876800"/>
          </a:xfrm>
        </p:spPr>
        <p:txBody>
          <a:bodyPr>
            <a:normAutofit/>
          </a:bodyPr>
          <a:lstStyle/>
          <a:p>
            <a:pPr eaLnBrk="1" hangingPunct="1">
              <a:lnSpc>
                <a:spcPct val="90000"/>
              </a:lnSpc>
            </a:pPr>
            <a:r>
              <a:rPr lang="en-US" sz="2400" cap="none" dirty="0"/>
              <a:t>Common banking tool used by many consumers</a:t>
            </a:r>
          </a:p>
          <a:p>
            <a:pPr eaLnBrk="1" hangingPunct="1">
              <a:lnSpc>
                <a:spcPct val="90000"/>
              </a:lnSpc>
            </a:pPr>
            <a:r>
              <a:rPr lang="en-US" sz="2400" cap="none" dirty="0"/>
              <a:t>Funds are easily accessed</a:t>
            </a:r>
          </a:p>
          <a:p>
            <a:pPr lvl="1" eaLnBrk="1" hangingPunct="1">
              <a:lnSpc>
                <a:spcPct val="90000"/>
              </a:lnSpc>
            </a:pPr>
            <a:r>
              <a:rPr lang="en-US" sz="2400" cap="none" dirty="0"/>
              <a:t>Check</a:t>
            </a:r>
          </a:p>
          <a:p>
            <a:pPr lvl="1">
              <a:lnSpc>
                <a:spcPct val="90000"/>
              </a:lnSpc>
            </a:pPr>
            <a:r>
              <a:rPr lang="en-US" sz="2400" cap="none" dirty="0"/>
              <a:t>Debit card</a:t>
            </a:r>
          </a:p>
          <a:p>
            <a:pPr lvl="1" eaLnBrk="1" hangingPunct="1">
              <a:lnSpc>
                <a:spcPct val="90000"/>
              </a:lnSpc>
            </a:pPr>
            <a:r>
              <a:rPr lang="en-US" sz="2400" cap="none" dirty="0"/>
              <a:t>ATM (automated teller machine)</a:t>
            </a:r>
          </a:p>
          <a:p>
            <a:pPr lvl="1" eaLnBrk="1" hangingPunct="1">
              <a:lnSpc>
                <a:spcPct val="90000"/>
              </a:lnSpc>
            </a:pPr>
            <a:r>
              <a:rPr lang="en-US" sz="2400" cap="none" dirty="0"/>
              <a:t>Digital &amp; Electronic Payments</a:t>
            </a:r>
          </a:p>
          <a:p>
            <a:pPr eaLnBrk="1" hangingPunct="1">
              <a:lnSpc>
                <a:spcPct val="90000"/>
              </a:lnSpc>
            </a:pPr>
            <a:r>
              <a:rPr lang="en-US" sz="2400" cap="none" dirty="0"/>
              <a:t>Services and fees vary depending upon the depository institution</a:t>
            </a: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19800" y="2133600"/>
            <a:ext cx="2736893" cy="2342105"/>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274545" y="648435"/>
            <a:ext cx="7105649" cy="1158140"/>
          </a:xfrm>
        </p:spPr>
        <p:txBody>
          <a:bodyPr/>
          <a:lstStyle/>
          <a:p>
            <a:pPr eaLnBrk="1" hangingPunct="1"/>
            <a:r>
              <a:rPr lang="en-US" dirty="0"/>
              <a:t>    Completing a Deposit Slip</a:t>
            </a:r>
          </a:p>
        </p:txBody>
      </p:sp>
      <p:sp>
        <p:nvSpPr>
          <p:cNvPr id="62467" name="Rectangle 3"/>
          <p:cNvSpPr>
            <a:spLocks noChangeArrowheads="1"/>
          </p:cNvSpPr>
          <p:nvPr/>
        </p:nvSpPr>
        <p:spPr bwMode="auto">
          <a:xfrm>
            <a:off x="979281" y="4748651"/>
            <a:ext cx="7696200" cy="1400836"/>
          </a:xfrm>
          <a:prstGeom prst="rect">
            <a:avLst/>
          </a:prstGeom>
          <a:noFill/>
          <a:ln w="9525">
            <a:noFill/>
            <a:miter lim="800000"/>
            <a:headEnd/>
            <a:tailEnd/>
          </a:ln>
        </p:spPr>
        <p:txBody>
          <a:bodyPr/>
          <a:lstStyle/>
          <a:p>
            <a:pPr marL="342900" indent="-342900" eaLnBrk="1" hangingPunct="1">
              <a:spcBef>
                <a:spcPts val="0"/>
              </a:spcBef>
              <a:buClr>
                <a:schemeClr val="tx2"/>
              </a:buClr>
              <a:buSzPct val="70000"/>
              <a:buFont typeface="Wingdings" pitchFamily="2" charset="2"/>
              <a:buChar char="¡"/>
            </a:pPr>
            <a:r>
              <a:rPr lang="en-US" sz="2400" b="1" dirty="0">
                <a:latin typeface="Calibri" panose="020F0502020204030204" pitchFamily="34" charset="0"/>
                <a:cs typeface="Calibri" panose="020F0502020204030204" pitchFamily="34" charset="0"/>
              </a:rPr>
              <a:t>Checks</a:t>
            </a:r>
          </a:p>
          <a:p>
            <a:pPr marL="742950" lvl="1" indent="-285750" eaLnBrk="1" hangingPunct="1">
              <a:spcBef>
                <a:spcPts val="0"/>
              </a:spcBef>
              <a:buClr>
                <a:schemeClr val="accent2"/>
              </a:buClr>
              <a:buSzPct val="70000"/>
              <a:buFont typeface="Wingdings" pitchFamily="2" charset="2"/>
              <a:buChar char="l"/>
            </a:pPr>
            <a:r>
              <a:rPr lang="en-US" sz="2200" dirty="0">
                <a:latin typeface="Calibri" panose="020F0502020204030204" pitchFamily="34" charset="0"/>
                <a:cs typeface="Calibri" panose="020F0502020204030204" pitchFamily="34" charset="0"/>
              </a:rPr>
              <a:t>List each check individually</a:t>
            </a:r>
          </a:p>
          <a:p>
            <a:pPr marL="1143000" lvl="2" indent="-228600" eaLnBrk="1" hangingPunct="1">
              <a:spcBef>
                <a:spcPts val="0"/>
              </a:spcBef>
              <a:buClr>
                <a:schemeClr val="tx2"/>
              </a:buClr>
              <a:buSzPct val="65000"/>
              <a:buFont typeface="Wingdings" pitchFamily="2" charset="2"/>
              <a:buChar char="¡"/>
            </a:pPr>
            <a:r>
              <a:rPr lang="en-US" sz="2000" dirty="0">
                <a:latin typeface="Calibri" panose="020F0502020204030204" pitchFamily="34" charset="0"/>
                <a:cs typeface="Calibri" panose="020F0502020204030204" pitchFamily="34" charset="0"/>
              </a:rPr>
              <a:t>Identify each check on the deposit slip by abbreviating the name of the check writer</a:t>
            </a:r>
          </a:p>
        </p:txBody>
      </p:sp>
      <p:sp>
        <p:nvSpPr>
          <p:cNvPr id="3" name="Right Arrow 2"/>
          <p:cNvSpPr/>
          <p:nvPr/>
        </p:nvSpPr>
        <p:spPr>
          <a:xfrm flipV="1">
            <a:off x="4641899" y="2573496"/>
            <a:ext cx="457200" cy="198118"/>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rol 1"/>
          <p:cNvSpPr>
            <a:spLocks noChangeArrowheads="1" noChangeShapeType="1"/>
          </p:cNvSpPr>
          <p:nvPr/>
        </p:nvSpPr>
        <p:spPr bwMode="auto">
          <a:xfrm>
            <a:off x="3338005" y="6975298"/>
            <a:ext cx="2411412" cy="18224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CA0E76C3-596B-0E4D-AA28-590CAD93B1E4}"/>
              </a:ext>
            </a:extLst>
          </p:cNvPr>
          <p:cNvSpPr/>
          <p:nvPr/>
        </p:nvSpPr>
        <p:spPr>
          <a:xfrm>
            <a:off x="3338005" y="2393562"/>
            <a:ext cx="685800" cy="34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
            <a:extLst>
              <a:ext uri="{FF2B5EF4-FFF2-40B4-BE49-F238E27FC236}">
                <a16:creationId xmlns:a16="http://schemas.microsoft.com/office/drawing/2014/main" id="{666ADF4A-1AF0-984E-8610-6E612EC88EDB}"/>
              </a:ext>
            </a:extLst>
          </p:cNvPr>
          <p:cNvGrpSpPr>
            <a:grpSpLocks/>
          </p:cNvGrpSpPr>
          <p:nvPr/>
        </p:nvGrpSpPr>
        <p:grpSpPr bwMode="auto">
          <a:xfrm>
            <a:off x="914400" y="1524000"/>
            <a:ext cx="7685826" cy="3200400"/>
            <a:chOff x="107214210" y="108883923"/>
            <a:chExt cx="5916314" cy="2044227"/>
          </a:xfrm>
        </p:grpSpPr>
        <p:sp>
          <p:nvSpPr>
            <p:cNvPr id="12" name="Text Box 3">
              <a:extLst>
                <a:ext uri="{FF2B5EF4-FFF2-40B4-BE49-F238E27FC236}">
                  <a16:creationId xmlns:a16="http://schemas.microsoft.com/office/drawing/2014/main" id="{7DBDB075-6B8D-A943-BA75-78D4F74546B1}"/>
                </a:ext>
              </a:extLst>
            </p:cNvPr>
            <p:cNvSpPr txBox="1">
              <a:spLocks noChangeArrowheads="1"/>
            </p:cNvSpPr>
            <p:nvPr/>
          </p:nvSpPr>
          <p:spPr bwMode="auto">
            <a:xfrm>
              <a:off x="107356429" y="110346231"/>
              <a:ext cx="1160508"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9654E34-ADA8-9244-AAD5-CC9BAA78C634}"/>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7">
              <a:extLst>
                <a:ext uri="{FF2B5EF4-FFF2-40B4-BE49-F238E27FC236}">
                  <a16:creationId xmlns:a16="http://schemas.microsoft.com/office/drawing/2014/main" id="{FA03BE6F-6430-6948-846F-357D07846BF1}"/>
                </a:ext>
              </a:extLst>
            </p:cNvPr>
            <p:cNvSpPr txBox="1">
              <a:spLocks noChangeArrowheads="1"/>
            </p:cNvSpPr>
            <p:nvPr/>
          </p:nvSpPr>
          <p:spPr bwMode="auto">
            <a:xfrm>
              <a:off x="107925305" y="109142130"/>
              <a:ext cx="1302727"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435021A9-8E4B-0F4A-B75C-BC179D83FB2A}"/>
                </a:ext>
              </a:extLst>
            </p:cNvPr>
            <p:cNvSpPr txBox="1">
              <a:spLocks noChangeArrowheads="1"/>
            </p:cNvSpPr>
            <p:nvPr/>
          </p:nvSpPr>
          <p:spPr bwMode="auto">
            <a:xfrm>
              <a:off x="109973260" y="108992329"/>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9">
              <a:extLst>
                <a:ext uri="{FF2B5EF4-FFF2-40B4-BE49-F238E27FC236}">
                  <a16:creationId xmlns:a16="http://schemas.microsoft.com/office/drawing/2014/main" id="{7810F54E-1F70-BE42-A709-760FE7EAE77E}"/>
                </a:ext>
              </a:extLst>
            </p:cNvPr>
            <p:cNvSpPr txBox="1">
              <a:spLocks noChangeArrowheads="1"/>
            </p:cNvSpPr>
            <p:nvPr/>
          </p:nvSpPr>
          <p:spPr bwMode="auto">
            <a:xfrm>
              <a:off x="107726199" y="110718600"/>
              <a:ext cx="224706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2">
              <a:extLst>
                <a:ext uri="{FF2B5EF4-FFF2-40B4-BE49-F238E27FC236}">
                  <a16:creationId xmlns:a16="http://schemas.microsoft.com/office/drawing/2014/main" id="{90A2219B-C989-2D40-82BE-83E3E4C05736}"/>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3">
              <a:extLst>
                <a:ext uri="{FF2B5EF4-FFF2-40B4-BE49-F238E27FC236}">
                  <a16:creationId xmlns:a16="http://schemas.microsoft.com/office/drawing/2014/main" id="{591C08BE-AF13-6B40-991F-340A9E8FD8D4}"/>
                </a:ext>
              </a:extLst>
            </p:cNvPr>
            <p:cNvSpPr txBox="1">
              <a:spLocks noChangeArrowheads="1"/>
            </p:cNvSpPr>
            <p:nvPr/>
          </p:nvSpPr>
          <p:spPr bwMode="auto">
            <a:xfrm>
              <a:off x="107298909" y="109718607"/>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4">
              <a:extLst>
                <a:ext uri="{FF2B5EF4-FFF2-40B4-BE49-F238E27FC236}">
                  <a16:creationId xmlns:a16="http://schemas.microsoft.com/office/drawing/2014/main" id="{9EF0C1CE-3E57-1E4D-9ED9-94DF5E1E339F}"/>
                </a:ext>
              </a:extLst>
            </p:cNvPr>
            <p:cNvSpPr>
              <a:spLocks noChangeShapeType="1"/>
            </p:cNvSpPr>
            <p:nvPr/>
          </p:nvSpPr>
          <p:spPr bwMode="auto">
            <a:xfrm>
              <a:off x="107317930" y="110200199"/>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5">
              <a:extLst>
                <a:ext uri="{FF2B5EF4-FFF2-40B4-BE49-F238E27FC236}">
                  <a16:creationId xmlns:a16="http://schemas.microsoft.com/office/drawing/2014/main" id="{8D6680F9-FF6E-AC41-811C-C331B9543416}"/>
                </a:ext>
              </a:extLst>
            </p:cNvPr>
            <p:cNvSpPr txBox="1">
              <a:spLocks noChangeArrowheads="1"/>
            </p:cNvSpPr>
            <p:nvPr/>
          </p:nvSpPr>
          <p:spPr bwMode="auto">
            <a:xfrm>
              <a:off x="107903241" y="110205312"/>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6">
              <a:extLst>
                <a:ext uri="{FF2B5EF4-FFF2-40B4-BE49-F238E27FC236}">
                  <a16:creationId xmlns:a16="http://schemas.microsoft.com/office/drawing/2014/main" id="{384B559C-5EA0-2446-85A5-B5424FF42577}"/>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5">
              <a:extLst>
                <a:ext uri="{FF2B5EF4-FFF2-40B4-BE49-F238E27FC236}">
                  <a16:creationId xmlns:a16="http://schemas.microsoft.com/office/drawing/2014/main" id="{0A85F910-BA56-6C40-B70F-77E2A4891433}"/>
                </a:ext>
              </a:extLst>
            </p:cNvPr>
            <p:cNvSpPr txBox="1">
              <a:spLocks noChangeArrowheads="1"/>
            </p:cNvSpPr>
            <p:nvPr/>
          </p:nvSpPr>
          <p:spPr bwMode="auto">
            <a:xfrm>
              <a:off x="107836126" y="109662676"/>
              <a:ext cx="1393745"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3" name="Text Box 46">
              <a:extLst>
                <a:ext uri="{FF2B5EF4-FFF2-40B4-BE49-F238E27FC236}">
                  <a16:creationId xmlns:a16="http://schemas.microsoft.com/office/drawing/2014/main" id="{86566F98-8D14-7D46-8010-FEDE35B0D739}"/>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6" name="Table 25">
            <a:extLst>
              <a:ext uri="{FF2B5EF4-FFF2-40B4-BE49-F238E27FC236}">
                <a16:creationId xmlns:a16="http://schemas.microsoft.com/office/drawing/2014/main" id="{F12EABD5-7FC1-894A-84D7-588ADAF9312A}"/>
              </a:ext>
            </a:extLst>
          </p:cNvPr>
          <p:cNvGraphicFramePr>
            <a:graphicFrameLocks noGrp="1"/>
          </p:cNvGraphicFramePr>
          <p:nvPr>
            <p:extLst>
              <p:ext uri="{D42A27DB-BD31-4B8C-83A1-F6EECF244321}">
                <p14:modId xmlns:p14="http://schemas.microsoft.com/office/powerpoint/2010/main" val="2971995560"/>
              </p:ext>
            </p:extLst>
          </p:nvPr>
        </p:nvGraphicFramePr>
        <p:xfrm>
          <a:off x="5236934" y="1846772"/>
          <a:ext cx="3265325" cy="2388819"/>
        </p:xfrm>
        <a:graphic>
          <a:graphicData uri="http://schemas.openxmlformats.org/drawingml/2006/table">
            <a:tbl>
              <a:tblPr/>
              <a:tblGrid>
                <a:gridCol w="1817525">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Shake Shack #5678</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154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sp>
        <p:nvSpPr>
          <p:cNvPr id="27" name="Text Box 25">
            <a:extLst>
              <a:ext uri="{FF2B5EF4-FFF2-40B4-BE49-F238E27FC236}">
                <a16:creationId xmlns:a16="http://schemas.microsoft.com/office/drawing/2014/main" id="{9EBFFFAC-61ED-7F4D-9CB8-ACEC3E689481}"/>
              </a:ext>
            </a:extLst>
          </p:cNvPr>
          <p:cNvSpPr txBox="1">
            <a:spLocks noChangeArrowheads="1"/>
          </p:cNvSpPr>
          <p:nvPr/>
        </p:nvSpPr>
        <p:spPr bwMode="auto">
          <a:xfrm>
            <a:off x="1857770" y="3297486"/>
            <a:ext cx="181060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effectLst/>
                <a:latin typeface="Bradley Hand ITC" panose="03070402050302030203" pitchFamily="66" charset="0"/>
                <a:cs typeface="Apple Chancery" panose="03020702040506060504" pitchFamily="66" charset="-79"/>
              </a:rPr>
              <a:t>Sally Smith</a:t>
            </a:r>
            <a:endParaRPr kumimoji="0" lang="en-US" altLang="en-US" sz="2000" b="0" u="none" strike="noStrike" cap="none" normalizeH="0" baseline="0" dirty="0">
              <a:ln>
                <a:noFill/>
              </a:ln>
              <a:effectLst/>
              <a:latin typeface="Bradley Hand ITC" panose="03070402050302030203" pitchFamily="66" charset="0"/>
              <a:cs typeface="Apple Chancery" panose="03020702040506060504" pitchFamily="66" charset="-79"/>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72" y="1986934"/>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546092"/>
            <a:ext cx="6624984" cy="1151965"/>
          </a:xfrm>
        </p:spPr>
        <p:txBody>
          <a:bodyPr/>
          <a:lstStyle/>
          <a:p>
            <a:pPr eaLnBrk="1" hangingPunct="1"/>
            <a:r>
              <a:rPr lang="en-US" dirty="0"/>
              <a:t>Completing a Deposit Slip</a:t>
            </a:r>
          </a:p>
        </p:txBody>
      </p:sp>
      <p:sp>
        <p:nvSpPr>
          <p:cNvPr id="63491" name="Rectangle 3"/>
          <p:cNvSpPr>
            <a:spLocks noChangeArrowheads="1"/>
          </p:cNvSpPr>
          <p:nvPr/>
        </p:nvSpPr>
        <p:spPr bwMode="auto">
          <a:xfrm>
            <a:off x="4267200" y="2133600"/>
            <a:ext cx="4191000" cy="3810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dirty="0">
                <a:latin typeface="Calibri" panose="020F0502020204030204" pitchFamily="34" charset="0"/>
                <a:cs typeface="Calibri" panose="020F0502020204030204" pitchFamily="34" charset="0"/>
              </a:rPr>
              <a:t>Checks</a:t>
            </a:r>
          </a:p>
          <a:p>
            <a:pPr marL="742950" lvl="1" indent="-285750" eaLnBrk="1" hangingPunct="1">
              <a:spcBef>
                <a:spcPct val="2000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If more checks are being deposited than number of spaces on the front, use the back</a:t>
            </a:r>
          </a:p>
          <a:p>
            <a:pPr marL="742950" lvl="1" indent="-285750" eaLnBrk="1" hangingPunct="1">
              <a:spcBef>
                <a:spcPct val="2000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List each check individually</a:t>
            </a:r>
          </a:p>
          <a:p>
            <a:pPr marL="742950" lvl="1" indent="-285750" eaLnBrk="1" hangingPunct="1">
              <a:spcBef>
                <a:spcPct val="2000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Add the total, enter it on the front</a:t>
            </a:r>
          </a:p>
        </p:txBody>
      </p:sp>
      <p:graphicFrame>
        <p:nvGraphicFramePr>
          <p:cNvPr id="5" name="Table 4">
            <a:extLst>
              <a:ext uri="{FF2B5EF4-FFF2-40B4-BE49-F238E27FC236}">
                <a16:creationId xmlns:a16="http://schemas.microsoft.com/office/drawing/2014/main" id="{2609A0FE-EBDC-F24B-AE42-29FA4336E264}"/>
              </a:ext>
            </a:extLst>
          </p:cNvPr>
          <p:cNvGraphicFramePr>
            <a:graphicFrameLocks noGrp="1"/>
          </p:cNvGraphicFramePr>
          <p:nvPr>
            <p:extLst>
              <p:ext uri="{D42A27DB-BD31-4B8C-83A1-F6EECF244321}">
                <p14:modId xmlns:p14="http://schemas.microsoft.com/office/powerpoint/2010/main" val="3083800593"/>
              </p:ext>
            </p:extLst>
          </p:nvPr>
        </p:nvGraphicFramePr>
        <p:xfrm>
          <a:off x="1066800" y="1553370"/>
          <a:ext cx="3200400" cy="4243522"/>
        </p:xfrm>
        <a:graphic>
          <a:graphicData uri="http://schemas.openxmlformats.org/drawingml/2006/table">
            <a:tbl>
              <a:tblPr/>
              <a:tblGrid>
                <a:gridCol w="1747481">
                  <a:extLst>
                    <a:ext uri="{9D8B030D-6E8A-4147-A177-3AD203B41FA5}">
                      <a16:colId xmlns:a16="http://schemas.microsoft.com/office/drawing/2014/main" val="385211190"/>
                    </a:ext>
                  </a:extLst>
                </a:gridCol>
                <a:gridCol w="804837">
                  <a:extLst>
                    <a:ext uri="{9D8B030D-6E8A-4147-A177-3AD203B41FA5}">
                      <a16:colId xmlns:a16="http://schemas.microsoft.com/office/drawing/2014/main" val="1179552004"/>
                    </a:ext>
                  </a:extLst>
                </a:gridCol>
                <a:gridCol w="648082">
                  <a:extLst>
                    <a:ext uri="{9D8B030D-6E8A-4147-A177-3AD203B41FA5}">
                      <a16:colId xmlns:a16="http://schemas.microsoft.com/office/drawing/2014/main" val="3935527926"/>
                    </a:ext>
                  </a:extLst>
                </a:gridCol>
              </a:tblGrid>
              <a:tr h="358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400" dirty="0">
                          <a:ln>
                            <a:noFill/>
                          </a:ln>
                          <a:solidFill>
                            <a:srgbClr val="000000"/>
                          </a:solidFill>
                          <a:effectLst/>
                          <a:latin typeface="Calibri" panose="020F0502020204030204" pitchFamily="34" charset="0"/>
                          <a:cs typeface="Calibri" panose="020F0502020204030204" pitchFamily="34" charset="0"/>
                        </a:rPr>
                        <a:t>CHECKS </a:t>
                      </a:r>
                      <a:r>
                        <a:rPr lang="en-US" sz="16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20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0486">
                <a:tc>
                  <a:txBody>
                    <a:bodyPr/>
                    <a:lstStyle/>
                    <a:p>
                      <a:pPr marR="0" indent="0" algn="l" rtl="0">
                        <a:spcBef>
                          <a:spcPts val="0"/>
                        </a:spcBef>
                        <a:spcAft>
                          <a:spcPts val="0"/>
                        </a:spcAft>
                      </a:pPr>
                      <a:r>
                        <a:rPr lang="en-US" sz="1200" kern="1400" dirty="0">
                          <a:ln>
                            <a:noFill/>
                          </a:ln>
                          <a:solidFill>
                            <a:srgbClr val="000000"/>
                          </a:solidFill>
                          <a:effectLst/>
                          <a:latin typeface="Calibri" panose="020F0502020204030204" pitchFamily="34" charset="0"/>
                          <a:cs typeface="Calibri" panose="020F0502020204030204" pitchFamily="34" charset="0"/>
                        </a:rPr>
                        <a:t>1. </a:t>
                      </a:r>
                      <a:r>
                        <a:rPr lang="en-US" sz="1600" kern="1400" dirty="0">
                          <a:ln>
                            <a:noFill/>
                          </a:ln>
                          <a:solidFill>
                            <a:srgbClr val="C00000"/>
                          </a:solidFill>
                          <a:effectLst/>
                          <a:latin typeface="Calibri" panose="020F0502020204030204" pitchFamily="34" charset="0"/>
                          <a:cs typeface="Calibri" panose="020F0502020204030204" pitchFamily="34" charset="0"/>
                        </a:rPr>
                        <a:t>Fran Smith #601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C00000"/>
                          </a:solidFill>
                          <a:effectLst/>
                          <a:latin typeface="Calibri" panose="020F0502020204030204" pitchFamily="34" charset="0"/>
                          <a:cs typeface="Calibri" panose="020F0502020204030204" pitchFamily="34" charset="0"/>
                        </a:rPr>
                        <a:t>20 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C00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28433">
                <a:tc>
                  <a:txBody>
                    <a:bodyPr/>
                    <a:lstStyle/>
                    <a:p>
                      <a:pPr marR="0" indent="0" algn="l" rtl="0">
                        <a:spcBef>
                          <a:spcPts val="0"/>
                        </a:spcBef>
                        <a:spcAft>
                          <a:spcPts val="0"/>
                        </a:spcAft>
                      </a:pPr>
                      <a:r>
                        <a:rPr lang="en-US" sz="1200" kern="1400" dirty="0">
                          <a:ln>
                            <a:noFill/>
                          </a:ln>
                          <a:solidFill>
                            <a:schemeClr val="tx1"/>
                          </a:solidFill>
                          <a:effectLst/>
                          <a:latin typeface="Calibri" panose="020F0502020204030204" pitchFamily="34" charset="0"/>
                          <a:cs typeface="Calibri" panose="020F0502020204030204" pitchFamily="34" charset="0"/>
                        </a:rPr>
                        <a:t>2.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C7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C7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28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28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37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r h="337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09271851"/>
                  </a:ext>
                </a:extLst>
              </a:tr>
              <a:tr h="337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04303113"/>
                  </a:ext>
                </a:extLst>
              </a:tr>
              <a:tr h="337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9.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8110393"/>
                  </a:ext>
                </a:extLst>
              </a:tr>
              <a:tr h="337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30281928"/>
                  </a:ext>
                </a:extLst>
              </a:tr>
              <a:tr h="53162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TOTAL</a:t>
                      </a:r>
                      <a:br>
                        <a:rPr lang="en-US" sz="1600" kern="1400" dirty="0">
                          <a:ln>
                            <a:noFill/>
                          </a:ln>
                          <a:solidFill>
                            <a:srgbClr val="000000"/>
                          </a:solidFill>
                          <a:effectLst/>
                          <a:latin typeface="Calibri" panose="020F0502020204030204" pitchFamily="34" charset="0"/>
                          <a:cs typeface="Calibri" panose="020F0502020204030204" pitchFamily="34" charset="0"/>
                        </a:rPr>
                      </a:br>
                      <a:r>
                        <a:rPr lang="en-US" sz="1600" kern="1400" dirty="0">
                          <a:ln>
                            <a:noFill/>
                          </a:ln>
                          <a:solidFill>
                            <a:srgbClr val="000000"/>
                          </a:solidFill>
                          <a:effectLst/>
                          <a:latin typeface="Calibri" panose="020F0502020204030204" pitchFamily="34" charset="0"/>
                          <a:cs typeface="Calibri" panose="020F0502020204030204" pitchFamily="34" charset="0"/>
                        </a:rPr>
                        <a:t>Enter on Front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r>
                        <a:rPr lang="en-US" sz="1600" kern="1400" dirty="0">
                          <a:ln>
                            <a:noFill/>
                          </a:ln>
                          <a:solidFill>
                            <a:srgbClr val="C00000"/>
                          </a:solidFill>
                          <a:effectLst/>
                          <a:latin typeface="Calibri" panose="020F0502020204030204" pitchFamily="34" charset="0"/>
                          <a:cs typeface="Calibri" panose="020F0502020204030204" pitchFamily="34" charset="0"/>
                        </a:rPr>
                        <a:t>20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C00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944570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65275" y="661135"/>
            <a:ext cx="6572249" cy="1158140"/>
          </a:xfrm>
        </p:spPr>
        <p:txBody>
          <a:bodyPr/>
          <a:lstStyle/>
          <a:p>
            <a:pPr eaLnBrk="1" hangingPunct="1"/>
            <a:r>
              <a:rPr lang="en-US" dirty="0"/>
              <a:t>Completing a Deposit Slip</a:t>
            </a:r>
          </a:p>
        </p:txBody>
      </p:sp>
      <p:sp>
        <p:nvSpPr>
          <p:cNvPr id="65539" name="Rectangle 3"/>
          <p:cNvSpPr>
            <a:spLocks noChangeArrowheads="1"/>
          </p:cNvSpPr>
          <p:nvPr/>
        </p:nvSpPr>
        <p:spPr bwMode="auto">
          <a:xfrm>
            <a:off x="888999" y="4800600"/>
            <a:ext cx="79248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dirty="0">
                <a:latin typeface="Calibri" panose="020F0502020204030204" pitchFamily="34" charset="0"/>
                <a:cs typeface="Calibri" panose="020F0502020204030204" pitchFamily="34" charset="0"/>
              </a:rPr>
              <a:t>Total from Other Side</a:t>
            </a:r>
          </a:p>
          <a:p>
            <a:pPr marL="742950" lvl="1" indent="-285750" eaLnBrk="1" hangingPunct="1">
              <a:spcBef>
                <a:spcPct val="2000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The total amount from all checks listed on the back</a:t>
            </a:r>
          </a:p>
        </p:txBody>
      </p:sp>
      <p:sp>
        <p:nvSpPr>
          <p:cNvPr id="3" name="Right Arrow 2"/>
          <p:cNvSpPr/>
          <p:nvPr/>
        </p:nvSpPr>
        <p:spPr>
          <a:xfrm>
            <a:off x="4508499" y="2898303"/>
            <a:ext cx="685800" cy="228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a:extLst>
              <a:ext uri="{FF2B5EF4-FFF2-40B4-BE49-F238E27FC236}">
                <a16:creationId xmlns:a16="http://schemas.microsoft.com/office/drawing/2014/main" id="{97154875-9144-A841-AC6F-12C56ECAAC5F}"/>
              </a:ext>
            </a:extLst>
          </p:cNvPr>
          <p:cNvGrpSpPr>
            <a:grpSpLocks/>
          </p:cNvGrpSpPr>
          <p:nvPr/>
        </p:nvGrpSpPr>
        <p:grpSpPr bwMode="auto">
          <a:xfrm>
            <a:off x="914400" y="1524000"/>
            <a:ext cx="7685826" cy="3200400"/>
            <a:chOff x="107214210" y="108883923"/>
            <a:chExt cx="5916314" cy="2044227"/>
          </a:xfrm>
        </p:grpSpPr>
        <p:sp>
          <p:nvSpPr>
            <p:cNvPr id="10" name="Text Box 3">
              <a:extLst>
                <a:ext uri="{FF2B5EF4-FFF2-40B4-BE49-F238E27FC236}">
                  <a16:creationId xmlns:a16="http://schemas.microsoft.com/office/drawing/2014/main" id="{974D13CD-EC76-464B-AAA6-0F2A1ED0C282}"/>
                </a:ext>
              </a:extLst>
            </p:cNvPr>
            <p:cNvSpPr txBox="1">
              <a:spLocks noChangeArrowheads="1"/>
            </p:cNvSpPr>
            <p:nvPr/>
          </p:nvSpPr>
          <p:spPr bwMode="auto">
            <a:xfrm>
              <a:off x="107356429" y="110346231"/>
              <a:ext cx="1160508"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0755E26F-8104-7447-8206-7EFBDC0CFE02}"/>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7">
              <a:extLst>
                <a:ext uri="{FF2B5EF4-FFF2-40B4-BE49-F238E27FC236}">
                  <a16:creationId xmlns:a16="http://schemas.microsoft.com/office/drawing/2014/main" id="{E0FF7C6A-2CD0-A349-8D5F-333B940DC984}"/>
                </a:ext>
              </a:extLst>
            </p:cNvPr>
            <p:cNvSpPr txBox="1">
              <a:spLocks noChangeArrowheads="1"/>
            </p:cNvSpPr>
            <p:nvPr/>
          </p:nvSpPr>
          <p:spPr bwMode="auto">
            <a:xfrm>
              <a:off x="107925305" y="109142130"/>
              <a:ext cx="1302727"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D7CDD85F-D240-DF42-92F3-6A2C0D59E25D}"/>
                </a:ext>
              </a:extLst>
            </p:cNvPr>
            <p:cNvSpPr txBox="1">
              <a:spLocks noChangeArrowheads="1"/>
            </p:cNvSpPr>
            <p:nvPr/>
          </p:nvSpPr>
          <p:spPr bwMode="auto">
            <a:xfrm>
              <a:off x="109973260" y="108992329"/>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5D70A759-4E8E-CD4E-88DE-38368B578C69}"/>
                </a:ext>
              </a:extLst>
            </p:cNvPr>
            <p:cNvSpPr txBox="1">
              <a:spLocks noChangeArrowheads="1"/>
            </p:cNvSpPr>
            <p:nvPr/>
          </p:nvSpPr>
          <p:spPr bwMode="auto">
            <a:xfrm>
              <a:off x="107726199" y="110718600"/>
              <a:ext cx="224706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2">
              <a:extLst>
                <a:ext uri="{FF2B5EF4-FFF2-40B4-BE49-F238E27FC236}">
                  <a16:creationId xmlns:a16="http://schemas.microsoft.com/office/drawing/2014/main" id="{C1DEBEC0-3CF5-2543-942D-182DFDC88E27}"/>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3">
              <a:extLst>
                <a:ext uri="{FF2B5EF4-FFF2-40B4-BE49-F238E27FC236}">
                  <a16:creationId xmlns:a16="http://schemas.microsoft.com/office/drawing/2014/main" id="{F6AC6E96-BB3F-C24C-8AC5-43FAE9B4C55C}"/>
                </a:ext>
              </a:extLst>
            </p:cNvPr>
            <p:cNvSpPr txBox="1">
              <a:spLocks noChangeArrowheads="1"/>
            </p:cNvSpPr>
            <p:nvPr/>
          </p:nvSpPr>
          <p:spPr bwMode="auto">
            <a:xfrm>
              <a:off x="107298909" y="109718607"/>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4">
              <a:extLst>
                <a:ext uri="{FF2B5EF4-FFF2-40B4-BE49-F238E27FC236}">
                  <a16:creationId xmlns:a16="http://schemas.microsoft.com/office/drawing/2014/main" id="{36011241-6E73-0C44-B4EF-034EF2A1B6C9}"/>
                </a:ext>
              </a:extLst>
            </p:cNvPr>
            <p:cNvSpPr>
              <a:spLocks noChangeShapeType="1"/>
            </p:cNvSpPr>
            <p:nvPr/>
          </p:nvSpPr>
          <p:spPr bwMode="auto">
            <a:xfrm>
              <a:off x="107317930" y="110200199"/>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5">
              <a:extLst>
                <a:ext uri="{FF2B5EF4-FFF2-40B4-BE49-F238E27FC236}">
                  <a16:creationId xmlns:a16="http://schemas.microsoft.com/office/drawing/2014/main" id="{0E547DB5-D57C-1C4D-9AE9-DD8270FE943A}"/>
                </a:ext>
              </a:extLst>
            </p:cNvPr>
            <p:cNvSpPr txBox="1">
              <a:spLocks noChangeArrowheads="1"/>
            </p:cNvSpPr>
            <p:nvPr/>
          </p:nvSpPr>
          <p:spPr bwMode="auto">
            <a:xfrm>
              <a:off x="107903241" y="110205312"/>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6">
              <a:extLst>
                <a:ext uri="{FF2B5EF4-FFF2-40B4-BE49-F238E27FC236}">
                  <a16:creationId xmlns:a16="http://schemas.microsoft.com/office/drawing/2014/main" id="{BD38FF25-8AED-754F-ADAA-6CB648CC955D}"/>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5">
              <a:extLst>
                <a:ext uri="{FF2B5EF4-FFF2-40B4-BE49-F238E27FC236}">
                  <a16:creationId xmlns:a16="http://schemas.microsoft.com/office/drawing/2014/main" id="{D4873F20-1529-EC41-B947-CFC7A1417A6C}"/>
                </a:ext>
              </a:extLst>
            </p:cNvPr>
            <p:cNvSpPr txBox="1">
              <a:spLocks noChangeArrowheads="1"/>
            </p:cNvSpPr>
            <p:nvPr/>
          </p:nvSpPr>
          <p:spPr bwMode="auto">
            <a:xfrm>
              <a:off x="107836126" y="109662676"/>
              <a:ext cx="1393745"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1" name="Text Box 46">
              <a:extLst>
                <a:ext uri="{FF2B5EF4-FFF2-40B4-BE49-F238E27FC236}">
                  <a16:creationId xmlns:a16="http://schemas.microsoft.com/office/drawing/2014/main" id="{7E4C5496-1EC6-AE46-B4BF-49A78223E472}"/>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4" name="Table 23">
            <a:extLst>
              <a:ext uri="{FF2B5EF4-FFF2-40B4-BE49-F238E27FC236}">
                <a16:creationId xmlns:a16="http://schemas.microsoft.com/office/drawing/2014/main" id="{52806BCB-D087-1D4A-A2D7-BFE61F8FFB9C}"/>
              </a:ext>
            </a:extLst>
          </p:cNvPr>
          <p:cNvGraphicFramePr>
            <a:graphicFrameLocks noGrp="1"/>
          </p:cNvGraphicFramePr>
          <p:nvPr>
            <p:extLst>
              <p:ext uri="{D42A27DB-BD31-4B8C-83A1-F6EECF244321}">
                <p14:modId xmlns:p14="http://schemas.microsoft.com/office/powerpoint/2010/main" val="1324427828"/>
              </p:ext>
            </p:extLst>
          </p:nvPr>
        </p:nvGraphicFramePr>
        <p:xfrm>
          <a:off x="5236934" y="1846772"/>
          <a:ext cx="3265325" cy="2388819"/>
        </p:xfrm>
        <a:graphic>
          <a:graphicData uri="http://schemas.openxmlformats.org/drawingml/2006/table">
            <a:tbl>
              <a:tblPr/>
              <a:tblGrid>
                <a:gridCol w="1817525">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Shake Shack #5678</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154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20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sp>
        <p:nvSpPr>
          <p:cNvPr id="25" name="Text Box 25">
            <a:extLst>
              <a:ext uri="{FF2B5EF4-FFF2-40B4-BE49-F238E27FC236}">
                <a16:creationId xmlns:a16="http://schemas.microsoft.com/office/drawing/2014/main" id="{D4577FC6-C5AF-2949-B441-2D4F41430C1E}"/>
              </a:ext>
            </a:extLst>
          </p:cNvPr>
          <p:cNvSpPr txBox="1">
            <a:spLocks noChangeArrowheads="1"/>
          </p:cNvSpPr>
          <p:nvPr/>
        </p:nvSpPr>
        <p:spPr bwMode="auto">
          <a:xfrm>
            <a:off x="1857770" y="3297486"/>
            <a:ext cx="181060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effectLst/>
                <a:latin typeface="Bradley Hand ITC" panose="03070402050302030203" pitchFamily="66" charset="0"/>
                <a:cs typeface="Apple Chancery" panose="03020702040506060504" pitchFamily="66" charset="-79"/>
              </a:rPr>
              <a:t>Sally Smith</a:t>
            </a:r>
            <a:endParaRPr kumimoji="0" lang="en-US" altLang="en-US" sz="2000" b="0" u="none" strike="noStrike" cap="none" normalizeH="0" baseline="0" dirty="0">
              <a:ln>
                <a:noFill/>
              </a:ln>
              <a:effectLst/>
              <a:latin typeface="Bradley Hand ITC" panose="03070402050302030203" pitchFamily="66" charset="0"/>
              <a:cs typeface="Apple Chancery" panose="03020702040506060504" pitchFamily="66" charset="-79"/>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529" y="1937120"/>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26394" y="533400"/>
            <a:ext cx="6419849" cy="1158140"/>
          </a:xfrm>
        </p:spPr>
        <p:txBody>
          <a:bodyPr/>
          <a:lstStyle/>
          <a:p>
            <a:pPr eaLnBrk="1" hangingPunct="1"/>
            <a:r>
              <a:rPr lang="en-US" dirty="0"/>
              <a:t>Completing a Deposit Slip</a:t>
            </a:r>
          </a:p>
        </p:txBody>
      </p:sp>
      <p:sp>
        <p:nvSpPr>
          <p:cNvPr id="66563" name="Rectangle 3"/>
          <p:cNvSpPr>
            <a:spLocks noChangeArrowheads="1"/>
          </p:cNvSpPr>
          <p:nvPr/>
        </p:nvSpPr>
        <p:spPr bwMode="auto">
          <a:xfrm>
            <a:off x="1214465" y="4814358"/>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dirty="0">
                <a:latin typeface="Calibri" panose="020F0502020204030204" pitchFamily="34" charset="0"/>
                <a:cs typeface="Calibri" panose="020F0502020204030204" pitchFamily="34" charset="0"/>
              </a:rPr>
              <a:t>Subtotal</a:t>
            </a:r>
          </a:p>
          <a:p>
            <a:pPr marL="742950" lvl="1" indent="-285750" eaLnBrk="1" hangingPunct="1">
              <a:spcBef>
                <a:spcPct val="2000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The total amount of cash and checks</a:t>
            </a:r>
          </a:p>
        </p:txBody>
      </p:sp>
      <p:sp>
        <p:nvSpPr>
          <p:cNvPr id="3" name="Right Arrow 2"/>
          <p:cNvSpPr/>
          <p:nvPr/>
        </p:nvSpPr>
        <p:spPr>
          <a:xfrm>
            <a:off x="4520339" y="3281444"/>
            <a:ext cx="609600" cy="228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
            <a:extLst>
              <a:ext uri="{FF2B5EF4-FFF2-40B4-BE49-F238E27FC236}">
                <a16:creationId xmlns:a16="http://schemas.microsoft.com/office/drawing/2014/main" id="{2D590BEA-E27E-284C-A04C-C7E9A188F6E9}"/>
              </a:ext>
            </a:extLst>
          </p:cNvPr>
          <p:cNvGrpSpPr>
            <a:grpSpLocks/>
          </p:cNvGrpSpPr>
          <p:nvPr/>
        </p:nvGrpSpPr>
        <p:grpSpPr bwMode="auto">
          <a:xfrm>
            <a:off x="914400" y="1524000"/>
            <a:ext cx="7685826" cy="3200400"/>
            <a:chOff x="107214210" y="108883923"/>
            <a:chExt cx="5916314" cy="2044227"/>
          </a:xfrm>
        </p:grpSpPr>
        <p:sp>
          <p:nvSpPr>
            <p:cNvPr id="27" name="Text Box 3">
              <a:extLst>
                <a:ext uri="{FF2B5EF4-FFF2-40B4-BE49-F238E27FC236}">
                  <a16:creationId xmlns:a16="http://schemas.microsoft.com/office/drawing/2014/main" id="{9FEC79D2-5E6C-EA4A-89D1-7AEB46AFD679}"/>
                </a:ext>
              </a:extLst>
            </p:cNvPr>
            <p:cNvSpPr txBox="1">
              <a:spLocks noChangeArrowheads="1"/>
            </p:cNvSpPr>
            <p:nvPr/>
          </p:nvSpPr>
          <p:spPr bwMode="auto">
            <a:xfrm>
              <a:off x="107356429" y="110346231"/>
              <a:ext cx="1160508"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28" name="Rectangle 4">
              <a:extLst>
                <a:ext uri="{FF2B5EF4-FFF2-40B4-BE49-F238E27FC236}">
                  <a16:creationId xmlns:a16="http://schemas.microsoft.com/office/drawing/2014/main" id="{7C7E909B-C69B-524A-B60F-A53A8F9305A6}"/>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7">
              <a:extLst>
                <a:ext uri="{FF2B5EF4-FFF2-40B4-BE49-F238E27FC236}">
                  <a16:creationId xmlns:a16="http://schemas.microsoft.com/office/drawing/2014/main" id="{209B52AD-4E91-0B40-A1A7-6BE49230EA06}"/>
                </a:ext>
              </a:extLst>
            </p:cNvPr>
            <p:cNvSpPr txBox="1">
              <a:spLocks noChangeArrowheads="1"/>
            </p:cNvSpPr>
            <p:nvPr/>
          </p:nvSpPr>
          <p:spPr bwMode="auto">
            <a:xfrm>
              <a:off x="107925305" y="109142130"/>
              <a:ext cx="1302727"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0" name="Text Box 8">
              <a:extLst>
                <a:ext uri="{FF2B5EF4-FFF2-40B4-BE49-F238E27FC236}">
                  <a16:creationId xmlns:a16="http://schemas.microsoft.com/office/drawing/2014/main" id="{0BD9E3A5-DF2D-0A44-9DF3-F1BC7A0E61AC}"/>
                </a:ext>
              </a:extLst>
            </p:cNvPr>
            <p:cNvSpPr txBox="1">
              <a:spLocks noChangeArrowheads="1"/>
            </p:cNvSpPr>
            <p:nvPr/>
          </p:nvSpPr>
          <p:spPr bwMode="auto">
            <a:xfrm>
              <a:off x="109973260" y="108992329"/>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9">
              <a:extLst>
                <a:ext uri="{FF2B5EF4-FFF2-40B4-BE49-F238E27FC236}">
                  <a16:creationId xmlns:a16="http://schemas.microsoft.com/office/drawing/2014/main" id="{721FB661-1AE7-A84E-B362-CAD44DFAAA81}"/>
                </a:ext>
              </a:extLst>
            </p:cNvPr>
            <p:cNvSpPr txBox="1">
              <a:spLocks noChangeArrowheads="1"/>
            </p:cNvSpPr>
            <p:nvPr/>
          </p:nvSpPr>
          <p:spPr bwMode="auto">
            <a:xfrm>
              <a:off x="107726199" y="110718600"/>
              <a:ext cx="224706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12">
              <a:extLst>
                <a:ext uri="{FF2B5EF4-FFF2-40B4-BE49-F238E27FC236}">
                  <a16:creationId xmlns:a16="http://schemas.microsoft.com/office/drawing/2014/main" id="{CA5AEECF-324E-BD43-ADBF-3BDA16B2327B}"/>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13">
              <a:extLst>
                <a:ext uri="{FF2B5EF4-FFF2-40B4-BE49-F238E27FC236}">
                  <a16:creationId xmlns:a16="http://schemas.microsoft.com/office/drawing/2014/main" id="{E529B2A6-E762-8945-B490-BDB505E14912}"/>
                </a:ext>
              </a:extLst>
            </p:cNvPr>
            <p:cNvSpPr txBox="1">
              <a:spLocks noChangeArrowheads="1"/>
            </p:cNvSpPr>
            <p:nvPr/>
          </p:nvSpPr>
          <p:spPr bwMode="auto">
            <a:xfrm>
              <a:off x="107298909" y="109718607"/>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14">
              <a:extLst>
                <a:ext uri="{FF2B5EF4-FFF2-40B4-BE49-F238E27FC236}">
                  <a16:creationId xmlns:a16="http://schemas.microsoft.com/office/drawing/2014/main" id="{A14363F7-F0AF-344D-89F3-832C58492740}"/>
                </a:ext>
              </a:extLst>
            </p:cNvPr>
            <p:cNvSpPr>
              <a:spLocks noChangeShapeType="1"/>
            </p:cNvSpPr>
            <p:nvPr/>
          </p:nvSpPr>
          <p:spPr bwMode="auto">
            <a:xfrm>
              <a:off x="107317930" y="110200199"/>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15">
              <a:extLst>
                <a:ext uri="{FF2B5EF4-FFF2-40B4-BE49-F238E27FC236}">
                  <a16:creationId xmlns:a16="http://schemas.microsoft.com/office/drawing/2014/main" id="{47FF48B5-D0DA-2B4D-A532-BD926A4CBDCA}"/>
                </a:ext>
              </a:extLst>
            </p:cNvPr>
            <p:cNvSpPr txBox="1">
              <a:spLocks noChangeArrowheads="1"/>
            </p:cNvSpPr>
            <p:nvPr/>
          </p:nvSpPr>
          <p:spPr bwMode="auto">
            <a:xfrm>
              <a:off x="107903241" y="110205312"/>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16">
              <a:extLst>
                <a:ext uri="{FF2B5EF4-FFF2-40B4-BE49-F238E27FC236}">
                  <a16:creationId xmlns:a16="http://schemas.microsoft.com/office/drawing/2014/main" id="{D595054F-9FC8-E34D-AFAF-528F59E13A98}"/>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dirty="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25">
              <a:extLst>
                <a:ext uri="{FF2B5EF4-FFF2-40B4-BE49-F238E27FC236}">
                  <a16:creationId xmlns:a16="http://schemas.microsoft.com/office/drawing/2014/main" id="{00D94FFF-8296-B940-BAC2-37CF378FD2C1}"/>
                </a:ext>
              </a:extLst>
            </p:cNvPr>
            <p:cNvSpPr txBox="1">
              <a:spLocks noChangeArrowheads="1"/>
            </p:cNvSpPr>
            <p:nvPr/>
          </p:nvSpPr>
          <p:spPr bwMode="auto">
            <a:xfrm>
              <a:off x="107836126" y="109662676"/>
              <a:ext cx="1393745"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38" name="Text Box 46">
              <a:extLst>
                <a:ext uri="{FF2B5EF4-FFF2-40B4-BE49-F238E27FC236}">
                  <a16:creationId xmlns:a16="http://schemas.microsoft.com/office/drawing/2014/main" id="{70DDED1D-F663-A348-9338-3411EB4C0C0A}"/>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41" name="Table 40">
            <a:extLst>
              <a:ext uri="{FF2B5EF4-FFF2-40B4-BE49-F238E27FC236}">
                <a16:creationId xmlns:a16="http://schemas.microsoft.com/office/drawing/2014/main" id="{7E366513-AB15-B04F-A0DC-57F9562F8421}"/>
              </a:ext>
            </a:extLst>
          </p:cNvPr>
          <p:cNvGraphicFramePr>
            <a:graphicFrameLocks noGrp="1"/>
          </p:cNvGraphicFramePr>
          <p:nvPr>
            <p:extLst>
              <p:ext uri="{D42A27DB-BD31-4B8C-83A1-F6EECF244321}">
                <p14:modId xmlns:p14="http://schemas.microsoft.com/office/powerpoint/2010/main" val="3924762360"/>
              </p:ext>
            </p:extLst>
          </p:nvPr>
        </p:nvGraphicFramePr>
        <p:xfrm>
          <a:off x="5236934" y="1846772"/>
          <a:ext cx="3265325" cy="2388819"/>
        </p:xfrm>
        <a:graphic>
          <a:graphicData uri="http://schemas.openxmlformats.org/drawingml/2006/table">
            <a:tbl>
              <a:tblPr/>
              <a:tblGrid>
                <a:gridCol w="1817525">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Shake Shack #5678</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154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20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174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sp>
        <p:nvSpPr>
          <p:cNvPr id="42" name="Text Box 25">
            <a:extLst>
              <a:ext uri="{FF2B5EF4-FFF2-40B4-BE49-F238E27FC236}">
                <a16:creationId xmlns:a16="http://schemas.microsoft.com/office/drawing/2014/main" id="{980EFDD7-0FB0-F74F-8F96-F5176DF1BC7C}"/>
              </a:ext>
            </a:extLst>
          </p:cNvPr>
          <p:cNvSpPr txBox="1">
            <a:spLocks noChangeArrowheads="1"/>
          </p:cNvSpPr>
          <p:nvPr/>
        </p:nvSpPr>
        <p:spPr bwMode="auto">
          <a:xfrm>
            <a:off x="1857770" y="3297486"/>
            <a:ext cx="181060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effectLst/>
                <a:latin typeface="Bradley Hand ITC" panose="03070402050302030203" pitchFamily="66" charset="0"/>
                <a:cs typeface="Apple Chancery" panose="03020702040506060504" pitchFamily="66" charset="-79"/>
              </a:rPr>
              <a:t>Sally Smith</a:t>
            </a:r>
            <a:endParaRPr kumimoji="0" lang="en-US" altLang="en-US" sz="2000" b="0" u="none" strike="noStrike" cap="none" normalizeH="0" baseline="0" dirty="0">
              <a:ln>
                <a:noFill/>
              </a:ln>
              <a:effectLst/>
              <a:latin typeface="Bradley Hand ITC" panose="03070402050302030203" pitchFamily="66" charset="0"/>
              <a:cs typeface="Apple Chancery" panose="03020702040506060504" pitchFamily="66" charset="-79"/>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58" y="1965698"/>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72419" y="699235"/>
            <a:ext cx="6419849" cy="1158140"/>
          </a:xfrm>
        </p:spPr>
        <p:txBody>
          <a:bodyPr/>
          <a:lstStyle/>
          <a:p>
            <a:pPr eaLnBrk="1" hangingPunct="1"/>
            <a:r>
              <a:rPr lang="en-US" dirty="0"/>
              <a:t>Completing a Deposit Slip</a:t>
            </a:r>
          </a:p>
        </p:txBody>
      </p:sp>
      <p:sp>
        <p:nvSpPr>
          <p:cNvPr id="67587" name="Rectangle 3"/>
          <p:cNvSpPr>
            <a:spLocks noChangeArrowheads="1"/>
          </p:cNvSpPr>
          <p:nvPr/>
        </p:nvSpPr>
        <p:spPr bwMode="auto">
          <a:xfrm>
            <a:off x="1189792" y="4732404"/>
            <a:ext cx="7467600" cy="1298760"/>
          </a:xfrm>
          <a:prstGeom prst="rect">
            <a:avLst/>
          </a:prstGeom>
          <a:noFill/>
          <a:ln w="9525">
            <a:noFill/>
            <a:miter lim="800000"/>
            <a:headEnd/>
            <a:tailEnd/>
          </a:ln>
        </p:spPr>
        <p:txBody>
          <a:bodyPr/>
          <a:lstStyle/>
          <a:p>
            <a:pPr marL="342900" indent="-342900" eaLnBrk="1" hangingPunct="1">
              <a:spcBef>
                <a:spcPts val="0"/>
              </a:spcBef>
              <a:buClr>
                <a:schemeClr val="tx2"/>
              </a:buClr>
              <a:buSzPct val="70000"/>
              <a:buFont typeface="Wingdings" pitchFamily="2" charset="2"/>
              <a:buChar char="¡"/>
            </a:pPr>
            <a:r>
              <a:rPr lang="en-US" sz="2800" b="1" dirty="0">
                <a:latin typeface="Calibri" panose="020F0502020204030204" pitchFamily="34" charset="0"/>
                <a:cs typeface="Calibri" panose="020F0502020204030204" pitchFamily="34" charset="0"/>
              </a:rPr>
              <a:t>Less Cash Received</a:t>
            </a:r>
          </a:p>
          <a:p>
            <a:pPr marL="742950" lvl="1" indent="-285750" eaLnBrk="1" hangingPunct="1">
              <a:spcBef>
                <a:spcPts val="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The amount of cash back being received</a:t>
            </a:r>
          </a:p>
          <a:p>
            <a:pPr marL="742950" lvl="1" indent="-285750" eaLnBrk="1" hangingPunct="1">
              <a:spcBef>
                <a:spcPts val="0"/>
              </a:spcBef>
              <a:buClr>
                <a:schemeClr val="accent2"/>
              </a:buClr>
              <a:buSzPct val="70000"/>
              <a:buFont typeface="Wingdings" pitchFamily="2" charset="2"/>
              <a:buChar char="l"/>
            </a:pPr>
            <a:r>
              <a:rPr lang="en-US" sz="2400" dirty="0">
                <a:latin typeface="Calibri" panose="020F0502020204030204" pitchFamily="34" charset="0"/>
                <a:cs typeface="Calibri" panose="020F0502020204030204" pitchFamily="34" charset="0"/>
              </a:rPr>
              <a:t>This amount is not deposited into account</a:t>
            </a:r>
          </a:p>
        </p:txBody>
      </p:sp>
      <p:sp>
        <p:nvSpPr>
          <p:cNvPr id="6" name="Right Arrow 5"/>
          <p:cNvSpPr/>
          <p:nvPr/>
        </p:nvSpPr>
        <p:spPr>
          <a:xfrm>
            <a:off x="4363243" y="3581400"/>
            <a:ext cx="838200" cy="228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a:extLst>
              <a:ext uri="{FF2B5EF4-FFF2-40B4-BE49-F238E27FC236}">
                <a16:creationId xmlns:a16="http://schemas.microsoft.com/office/drawing/2014/main" id="{9C2FA4CA-80FB-4541-A9E3-C2573911B1B8}"/>
              </a:ext>
            </a:extLst>
          </p:cNvPr>
          <p:cNvGrpSpPr>
            <a:grpSpLocks/>
          </p:cNvGrpSpPr>
          <p:nvPr/>
        </p:nvGrpSpPr>
        <p:grpSpPr bwMode="auto">
          <a:xfrm>
            <a:off x="914400" y="1524000"/>
            <a:ext cx="7685826" cy="3200400"/>
            <a:chOff x="107214210" y="108883923"/>
            <a:chExt cx="5916314" cy="2044227"/>
          </a:xfrm>
        </p:grpSpPr>
        <p:sp>
          <p:nvSpPr>
            <p:cNvPr id="9" name="Text Box 3">
              <a:extLst>
                <a:ext uri="{FF2B5EF4-FFF2-40B4-BE49-F238E27FC236}">
                  <a16:creationId xmlns:a16="http://schemas.microsoft.com/office/drawing/2014/main" id="{DAEB2B1A-037F-734B-881C-DD8A5FBC3DB0}"/>
                </a:ext>
              </a:extLst>
            </p:cNvPr>
            <p:cNvSpPr txBox="1">
              <a:spLocks noChangeArrowheads="1"/>
            </p:cNvSpPr>
            <p:nvPr/>
          </p:nvSpPr>
          <p:spPr bwMode="auto">
            <a:xfrm>
              <a:off x="107356429" y="110346231"/>
              <a:ext cx="1160508"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4B9A91BC-2C72-9B4C-8DD9-731FEEA2F890}"/>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7">
              <a:extLst>
                <a:ext uri="{FF2B5EF4-FFF2-40B4-BE49-F238E27FC236}">
                  <a16:creationId xmlns:a16="http://schemas.microsoft.com/office/drawing/2014/main" id="{467A1271-106B-314F-B59F-87611794D77F}"/>
                </a:ext>
              </a:extLst>
            </p:cNvPr>
            <p:cNvSpPr txBox="1">
              <a:spLocks noChangeArrowheads="1"/>
            </p:cNvSpPr>
            <p:nvPr/>
          </p:nvSpPr>
          <p:spPr bwMode="auto">
            <a:xfrm>
              <a:off x="107925305" y="109142130"/>
              <a:ext cx="1302727"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ED811C4C-87A8-2D44-9702-D510584B2C2E}"/>
                </a:ext>
              </a:extLst>
            </p:cNvPr>
            <p:cNvSpPr txBox="1">
              <a:spLocks noChangeArrowheads="1"/>
            </p:cNvSpPr>
            <p:nvPr/>
          </p:nvSpPr>
          <p:spPr bwMode="auto">
            <a:xfrm>
              <a:off x="109973260" y="108992329"/>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9">
              <a:extLst>
                <a:ext uri="{FF2B5EF4-FFF2-40B4-BE49-F238E27FC236}">
                  <a16:creationId xmlns:a16="http://schemas.microsoft.com/office/drawing/2014/main" id="{6F29B5E9-30D2-BD45-869B-B330BF1248E4}"/>
                </a:ext>
              </a:extLst>
            </p:cNvPr>
            <p:cNvSpPr txBox="1">
              <a:spLocks noChangeArrowheads="1"/>
            </p:cNvSpPr>
            <p:nvPr/>
          </p:nvSpPr>
          <p:spPr bwMode="auto">
            <a:xfrm>
              <a:off x="107726199" y="110718600"/>
              <a:ext cx="224706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tencil" panose="040409050D0802020404" pitchFamily="82" charset="0"/>
                </a:rPr>
                <a:t>0123456789  </a:t>
              </a:r>
              <a:r>
                <a:rPr kumimoji="0" lang="en-US" altLang="en-US" sz="1000" b="1" i="0" u="none" strike="noStrike" cap="none" normalizeH="0" baseline="0" dirty="0">
                  <a:ln>
                    <a:noFill/>
                  </a:ln>
                  <a:solidFill>
                    <a:srgbClr val="000000"/>
                  </a:solidFill>
                  <a:effectLst/>
                  <a:latin typeface="Stencil" panose="040409050D0802020404" pitchFamily="82" charset="0"/>
                </a:rPr>
                <a:t>: </a:t>
              </a:r>
              <a:r>
                <a:rPr kumimoji="0" lang="en-US" altLang="en-US" sz="1000" b="0" i="0" u="none" strike="noStrike" cap="none" normalizeH="0" baseline="0" dirty="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dirty="0">
                  <a:ln>
                    <a:noFill/>
                  </a:ln>
                  <a:solidFill>
                    <a:srgbClr val="000000"/>
                  </a:solidFill>
                  <a:effectLst/>
                  <a:latin typeface="Stencil" panose="040409050D0802020404" pitchFamily="8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CCCBF5A1-1935-6E4D-B672-0D2EEA73853A}"/>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1D2293D2-2CDB-6540-B525-735DA0DF513C}"/>
                </a:ext>
              </a:extLst>
            </p:cNvPr>
            <p:cNvSpPr txBox="1">
              <a:spLocks noChangeArrowheads="1"/>
            </p:cNvSpPr>
            <p:nvPr/>
          </p:nvSpPr>
          <p:spPr bwMode="auto">
            <a:xfrm>
              <a:off x="107298909" y="109718607"/>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A0A0EBDA-4BC2-F04E-85A6-BD6283E6BB45}"/>
                </a:ext>
              </a:extLst>
            </p:cNvPr>
            <p:cNvSpPr>
              <a:spLocks noChangeShapeType="1"/>
            </p:cNvSpPr>
            <p:nvPr/>
          </p:nvSpPr>
          <p:spPr bwMode="auto">
            <a:xfrm>
              <a:off x="107317930" y="110200199"/>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a16="http://schemas.microsoft.com/office/drawing/2014/main" id="{EA7ABF4A-53A5-3A48-BD6D-8474D28A40F0}"/>
                </a:ext>
              </a:extLst>
            </p:cNvPr>
            <p:cNvSpPr txBox="1">
              <a:spLocks noChangeArrowheads="1"/>
            </p:cNvSpPr>
            <p:nvPr/>
          </p:nvSpPr>
          <p:spPr bwMode="auto">
            <a:xfrm>
              <a:off x="107903241" y="110205312"/>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1E4A11F3-21C9-B147-AD60-DDDB6FFA7BD2}"/>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5">
              <a:extLst>
                <a:ext uri="{FF2B5EF4-FFF2-40B4-BE49-F238E27FC236}">
                  <a16:creationId xmlns:a16="http://schemas.microsoft.com/office/drawing/2014/main" id="{660C569D-CBB0-CF41-9A5B-8AB8BCCDEC70}"/>
                </a:ext>
              </a:extLst>
            </p:cNvPr>
            <p:cNvSpPr txBox="1">
              <a:spLocks noChangeArrowheads="1"/>
            </p:cNvSpPr>
            <p:nvPr/>
          </p:nvSpPr>
          <p:spPr bwMode="auto">
            <a:xfrm>
              <a:off x="107836126" y="109662676"/>
              <a:ext cx="1393745"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0" name="Text Box 46">
              <a:extLst>
                <a:ext uri="{FF2B5EF4-FFF2-40B4-BE49-F238E27FC236}">
                  <a16:creationId xmlns:a16="http://schemas.microsoft.com/office/drawing/2014/main" id="{B7CDB5F6-FBEB-9D41-8E12-F7A886B7C078}"/>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3" name="Table 22">
            <a:extLst>
              <a:ext uri="{FF2B5EF4-FFF2-40B4-BE49-F238E27FC236}">
                <a16:creationId xmlns:a16="http://schemas.microsoft.com/office/drawing/2014/main" id="{D4432480-E404-0F45-AEFB-A94D2739AE0A}"/>
              </a:ext>
            </a:extLst>
          </p:cNvPr>
          <p:cNvGraphicFramePr>
            <a:graphicFrameLocks noGrp="1"/>
          </p:cNvGraphicFramePr>
          <p:nvPr>
            <p:extLst>
              <p:ext uri="{D42A27DB-BD31-4B8C-83A1-F6EECF244321}">
                <p14:modId xmlns:p14="http://schemas.microsoft.com/office/powerpoint/2010/main" val="844452406"/>
              </p:ext>
            </p:extLst>
          </p:nvPr>
        </p:nvGraphicFramePr>
        <p:xfrm>
          <a:off x="5236934" y="1846772"/>
          <a:ext cx="3265325" cy="2388819"/>
        </p:xfrm>
        <a:graphic>
          <a:graphicData uri="http://schemas.openxmlformats.org/drawingml/2006/table">
            <a:tbl>
              <a:tblPr/>
              <a:tblGrid>
                <a:gridCol w="1817525">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Shake Shack #5678</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154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20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0" kern="1400" dirty="0">
                          <a:ln>
                            <a:noFill/>
                          </a:ln>
                          <a:solidFill>
                            <a:schemeClr val="tx1"/>
                          </a:solidFill>
                          <a:effectLst/>
                          <a:latin typeface="Calibri" panose="020F0502020204030204" pitchFamily="34" charset="0"/>
                          <a:cs typeface="Calibri" panose="020F0502020204030204" pitchFamily="34" charset="0"/>
                        </a:rPr>
                        <a:t>174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0" kern="1400" dirty="0">
                          <a:ln>
                            <a:noFill/>
                          </a:ln>
                          <a:solidFill>
                            <a:schemeClr val="tx1"/>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30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C70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sp>
        <p:nvSpPr>
          <p:cNvPr id="24" name="Text Box 25">
            <a:extLst>
              <a:ext uri="{FF2B5EF4-FFF2-40B4-BE49-F238E27FC236}">
                <a16:creationId xmlns:a16="http://schemas.microsoft.com/office/drawing/2014/main" id="{55FB32B5-4C08-1F41-A3D8-A32586AE423A}"/>
              </a:ext>
            </a:extLst>
          </p:cNvPr>
          <p:cNvSpPr txBox="1">
            <a:spLocks noChangeArrowheads="1"/>
          </p:cNvSpPr>
          <p:nvPr/>
        </p:nvSpPr>
        <p:spPr bwMode="auto">
          <a:xfrm>
            <a:off x="1857770" y="3297486"/>
            <a:ext cx="181060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effectLst/>
                <a:latin typeface="Bradley Hand ITC" panose="03070402050302030203" pitchFamily="66" charset="0"/>
                <a:cs typeface="Apple Chancery" panose="03020702040506060504" pitchFamily="66" charset="-79"/>
              </a:rPr>
              <a:t>Sally Smith</a:t>
            </a:r>
            <a:endParaRPr kumimoji="0" lang="en-US" altLang="en-US" sz="2000" b="0" u="none" strike="noStrike" cap="none" normalizeH="0" baseline="0" dirty="0">
              <a:ln>
                <a:noFill/>
              </a:ln>
              <a:effectLst/>
              <a:latin typeface="Bradley Hand ITC" panose="03070402050302030203" pitchFamily="66" charset="0"/>
              <a:cs typeface="Apple Chancery" panose="03020702040506060504" pitchFamily="66" charset="-79"/>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72" y="1926718"/>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0-#ppt_w/2"/>
                                          </p:val>
                                        </p:tav>
                                        <p:tav tm="100000">
                                          <p:val>
                                            <p:strVal val="#ppt_x"/>
                                          </p:val>
                                        </p:tav>
                                      </p:tavLst>
                                    </p:anim>
                                    <p:anim calcmode="lin" valueType="num">
                                      <p:cBhvr additive="base">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10519" y="727810"/>
            <a:ext cx="6343649" cy="1158140"/>
          </a:xfrm>
        </p:spPr>
        <p:txBody>
          <a:bodyPr/>
          <a:lstStyle/>
          <a:p>
            <a:pPr eaLnBrk="1" hangingPunct="1"/>
            <a:r>
              <a:rPr lang="en-US" dirty="0"/>
              <a:t>Completing a Deposit Slip</a:t>
            </a:r>
          </a:p>
        </p:txBody>
      </p:sp>
      <p:sp>
        <p:nvSpPr>
          <p:cNvPr id="68611" name="Rectangle 3"/>
          <p:cNvSpPr>
            <a:spLocks noChangeArrowheads="1"/>
          </p:cNvSpPr>
          <p:nvPr/>
        </p:nvSpPr>
        <p:spPr bwMode="auto">
          <a:xfrm>
            <a:off x="914400" y="4746166"/>
            <a:ext cx="7587859" cy="1349834"/>
          </a:xfrm>
          <a:prstGeom prst="rect">
            <a:avLst/>
          </a:prstGeom>
          <a:noFill/>
          <a:ln w="9525">
            <a:noFill/>
            <a:miter lim="800000"/>
            <a:headEnd/>
            <a:tailEnd/>
          </a:ln>
        </p:spPr>
        <p:txBody>
          <a:bodyPr/>
          <a:lstStyle/>
          <a:p>
            <a:pPr marL="342900" indent="-342900" eaLnBrk="1" hangingPunct="1">
              <a:spcBef>
                <a:spcPts val="0"/>
              </a:spcBef>
              <a:buClr>
                <a:schemeClr val="tx2"/>
              </a:buClr>
              <a:buSzPct val="70000"/>
              <a:buFont typeface="Wingdings" pitchFamily="2" charset="2"/>
              <a:buChar char="¡"/>
            </a:pPr>
            <a:r>
              <a:rPr lang="en-US" sz="2400" b="1" dirty="0">
                <a:latin typeface="Calibri" panose="020F0502020204030204" pitchFamily="34" charset="0"/>
                <a:cs typeface="Calibri" panose="020F0502020204030204" pitchFamily="34" charset="0"/>
              </a:rPr>
              <a:t>Net Deposit</a:t>
            </a:r>
          </a:p>
          <a:p>
            <a:pPr marL="742950" lvl="1" indent="-285750" eaLnBrk="1" hangingPunct="1">
              <a:spcBef>
                <a:spcPts val="0"/>
              </a:spcBef>
              <a:buClr>
                <a:schemeClr val="accent2"/>
              </a:buClr>
              <a:buSzPct val="70000"/>
              <a:buFont typeface="Wingdings" pitchFamily="2" charset="2"/>
              <a:buChar char="l"/>
            </a:pPr>
            <a:r>
              <a:rPr lang="en-US" sz="2000" dirty="0">
                <a:latin typeface="Calibri" panose="020F0502020204030204" pitchFamily="34" charset="0"/>
                <a:cs typeface="Calibri" panose="020F0502020204030204" pitchFamily="34" charset="0"/>
              </a:rPr>
              <a:t>The amount being deposited into the account</a:t>
            </a:r>
          </a:p>
          <a:p>
            <a:pPr marL="742950" lvl="1" indent="-285750" eaLnBrk="1" hangingPunct="1">
              <a:spcBef>
                <a:spcPts val="0"/>
              </a:spcBef>
              <a:buClr>
                <a:schemeClr val="accent2"/>
              </a:buClr>
              <a:buSzPct val="70000"/>
              <a:buFont typeface="Wingdings" pitchFamily="2" charset="2"/>
              <a:buChar char="l"/>
            </a:pPr>
            <a:r>
              <a:rPr lang="en-US" sz="2000" dirty="0">
                <a:latin typeface="Calibri" panose="020F0502020204030204" pitchFamily="34" charset="0"/>
                <a:cs typeface="Calibri" panose="020F0502020204030204" pitchFamily="34" charset="0"/>
              </a:rPr>
              <a:t>To calculate the amount, subtract the cash received from the subtotal</a:t>
            </a:r>
          </a:p>
        </p:txBody>
      </p:sp>
      <p:sp>
        <p:nvSpPr>
          <p:cNvPr id="3" name="Right Arrow 2"/>
          <p:cNvSpPr/>
          <p:nvPr/>
        </p:nvSpPr>
        <p:spPr>
          <a:xfrm>
            <a:off x="4363243" y="3962400"/>
            <a:ext cx="838200" cy="228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a:extLst>
              <a:ext uri="{FF2B5EF4-FFF2-40B4-BE49-F238E27FC236}">
                <a16:creationId xmlns:a16="http://schemas.microsoft.com/office/drawing/2014/main" id="{4547EDB7-391D-534D-BE7A-10C80304E78C}"/>
              </a:ext>
            </a:extLst>
          </p:cNvPr>
          <p:cNvGrpSpPr>
            <a:grpSpLocks/>
          </p:cNvGrpSpPr>
          <p:nvPr/>
        </p:nvGrpSpPr>
        <p:grpSpPr bwMode="auto">
          <a:xfrm>
            <a:off x="914400" y="1524000"/>
            <a:ext cx="7685826" cy="3200400"/>
            <a:chOff x="107214210" y="108883923"/>
            <a:chExt cx="5916314" cy="2044227"/>
          </a:xfrm>
        </p:grpSpPr>
        <p:sp>
          <p:nvSpPr>
            <p:cNvPr id="9" name="Text Box 3">
              <a:extLst>
                <a:ext uri="{FF2B5EF4-FFF2-40B4-BE49-F238E27FC236}">
                  <a16:creationId xmlns:a16="http://schemas.microsoft.com/office/drawing/2014/main" id="{4C444588-14A3-2647-B209-93E8FF6212BB}"/>
                </a:ext>
              </a:extLst>
            </p:cNvPr>
            <p:cNvSpPr txBox="1">
              <a:spLocks noChangeArrowheads="1"/>
            </p:cNvSpPr>
            <p:nvPr/>
          </p:nvSpPr>
          <p:spPr bwMode="auto">
            <a:xfrm>
              <a:off x="107356429" y="110346231"/>
              <a:ext cx="1160508"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448003C4-A4DA-5C4A-9D47-037985353829}"/>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7">
              <a:extLst>
                <a:ext uri="{FF2B5EF4-FFF2-40B4-BE49-F238E27FC236}">
                  <a16:creationId xmlns:a16="http://schemas.microsoft.com/office/drawing/2014/main" id="{A12FF161-A95F-6C41-A835-487A4622B17F}"/>
                </a:ext>
              </a:extLst>
            </p:cNvPr>
            <p:cNvSpPr txBox="1">
              <a:spLocks noChangeArrowheads="1"/>
            </p:cNvSpPr>
            <p:nvPr/>
          </p:nvSpPr>
          <p:spPr bwMode="auto">
            <a:xfrm>
              <a:off x="107925305" y="109142130"/>
              <a:ext cx="1302727"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461EBD10-87A0-FF43-8ADF-A3571D63D2AC}"/>
                </a:ext>
              </a:extLst>
            </p:cNvPr>
            <p:cNvSpPr txBox="1">
              <a:spLocks noChangeArrowheads="1"/>
            </p:cNvSpPr>
            <p:nvPr/>
          </p:nvSpPr>
          <p:spPr bwMode="auto">
            <a:xfrm>
              <a:off x="109973260" y="108992329"/>
              <a:ext cx="654208" cy="25683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9">
              <a:extLst>
                <a:ext uri="{FF2B5EF4-FFF2-40B4-BE49-F238E27FC236}">
                  <a16:creationId xmlns:a16="http://schemas.microsoft.com/office/drawing/2014/main" id="{266DED98-04E4-1B41-8654-D555D1637FED}"/>
                </a:ext>
              </a:extLst>
            </p:cNvPr>
            <p:cNvSpPr txBox="1">
              <a:spLocks noChangeArrowheads="1"/>
            </p:cNvSpPr>
            <p:nvPr/>
          </p:nvSpPr>
          <p:spPr bwMode="auto">
            <a:xfrm>
              <a:off x="107726199" y="110718600"/>
              <a:ext cx="224706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tencil" panose="040409050D0802020404" pitchFamily="82" charset="0"/>
                </a:rPr>
                <a:t>0123456789  </a:t>
              </a:r>
              <a:r>
                <a:rPr kumimoji="0" lang="en-US" altLang="en-US" sz="1000" b="1" i="0" u="none" strike="noStrike" cap="none" normalizeH="0" baseline="0" dirty="0">
                  <a:ln>
                    <a:noFill/>
                  </a:ln>
                  <a:solidFill>
                    <a:srgbClr val="000000"/>
                  </a:solidFill>
                  <a:effectLst/>
                  <a:latin typeface="Stencil" panose="040409050D0802020404" pitchFamily="82" charset="0"/>
                </a:rPr>
                <a:t>: </a:t>
              </a:r>
              <a:r>
                <a:rPr kumimoji="0" lang="en-US" altLang="en-US" sz="1000" b="0" i="0" u="none" strike="noStrike" cap="none" normalizeH="0" baseline="0" dirty="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dirty="0">
                  <a:ln>
                    <a:noFill/>
                  </a:ln>
                  <a:solidFill>
                    <a:srgbClr val="000000"/>
                  </a:solidFill>
                  <a:effectLst/>
                  <a:latin typeface="Stencil" panose="040409050D0802020404" pitchFamily="8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AECC97C1-6B9A-D04F-9CD9-22617CBEEBC4}"/>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E67BDAA8-4DB9-D549-86DC-C299BE623D89}"/>
                </a:ext>
              </a:extLst>
            </p:cNvPr>
            <p:cNvSpPr txBox="1">
              <a:spLocks noChangeArrowheads="1"/>
            </p:cNvSpPr>
            <p:nvPr/>
          </p:nvSpPr>
          <p:spPr bwMode="auto">
            <a:xfrm>
              <a:off x="107298909" y="109718607"/>
              <a:ext cx="341958"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dobe Jenson Pro"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320E21C2-0B22-F946-ACB8-C46BEDE86DDC}"/>
                </a:ext>
              </a:extLst>
            </p:cNvPr>
            <p:cNvSpPr>
              <a:spLocks noChangeShapeType="1"/>
            </p:cNvSpPr>
            <p:nvPr/>
          </p:nvSpPr>
          <p:spPr bwMode="auto">
            <a:xfrm>
              <a:off x="107317930" y="110200199"/>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a16="http://schemas.microsoft.com/office/drawing/2014/main" id="{A348B1A1-14B9-BD47-849D-5790DEBF6506}"/>
                </a:ext>
              </a:extLst>
            </p:cNvPr>
            <p:cNvSpPr txBox="1">
              <a:spLocks noChangeArrowheads="1"/>
            </p:cNvSpPr>
            <p:nvPr/>
          </p:nvSpPr>
          <p:spPr bwMode="auto">
            <a:xfrm>
              <a:off x="107903241" y="110205312"/>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8177AC1-46BC-EB42-9FCB-77116222D392}"/>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5">
              <a:extLst>
                <a:ext uri="{FF2B5EF4-FFF2-40B4-BE49-F238E27FC236}">
                  <a16:creationId xmlns:a16="http://schemas.microsoft.com/office/drawing/2014/main" id="{45FB29D0-3288-4A46-8DD5-874A9929F489}"/>
                </a:ext>
              </a:extLst>
            </p:cNvPr>
            <p:cNvSpPr txBox="1">
              <a:spLocks noChangeArrowheads="1"/>
            </p:cNvSpPr>
            <p:nvPr/>
          </p:nvSpPr>
          <p:spPr bwMode="auto">
            <a:xfrm>
              <a:off x="107836126" y="109662676"/>
              <a:ext cx="1393745"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September 1, 2XXX</a:t>
              </a:r>
              <a:endParaRPr kumimoji="0" lang="en-US" altLang="en-US" sz="18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0" name="Text Box 46">
              <a:extLst>
                <a:ext uri="{FF2B5EF4-FFF2-40B4-BE49-F238E27FC236}">
                  <a16:creationId xmlns:a16="http://schemas.microsoft.com/office/drawing/2014/main" id="{00385A4A-6923-FD4B-AB21-5B44BAB2567C}"/>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3" name="Table 22">
            <a:extLst>
              <a:ext uri="{FF2B5EF4-FFF2-40B4-BE49-F238E27FC236}">
                <a16:creationId xmlns:a16="http://schemas.microsoft.com/office/drawing/2014/main" id="{8CEAF2A3-8AF4-6E43-BC80-CEC6ED32F613}"/>
              </a:ext>
            </a:extLst>
          </p:cNvPr>
          <p:cNvGraphicFramePr>
            <a:graphicFrameLocks noGrp="1"/>
          </p:cNvGraphicFramePr>
          <p:nvPr>
            <p:extLst>
              <p:ext uri="{D42A27DB-BD31-4B8C-83A1-F6EECF244321}">
                <p14:modId xmlns:p14="http://schemas.microsoft.com/office/powerpoint/2010/main" val="3424600175"/>
              </p:ext>
            </p:extLst>
          </p:nvPr>
        </p:nvGraphicFramePr>
        <p:xfrm>
          <a:off x="5257800" y="1846772"/>
          <a:ext cx="3244459" cy="2388819"/>
        </p:xfrm>
        <a:graphic>
          <a:graphicData uri="http://schemas.openxmlformats.org/drawingml/2006/table">
            <a:tbl>
              <a:tblPr/>
              <a:tblGrid>
                <a:gridCol w="1796659">
                  <a:extLst>
                    <a:ext uri="{9D8B030D-6E8A-4147-A177-3AD203B41FA5}">
                      <a16:colId xmlns:a16="http://schemas.microsoft.com/office/drawing/2014/main" val="385211190"/>
                    </a:ext>
                  </a:extLst>
                </a:gridCol>
                <a:gridCol w="802002">
                  <a:extLst>
                    <a:ext uri="{9D8B030D-6E8A-4147-A177-3AD203B41FA5}">
                      <a16:colId xmlns:a16="http://schemas.microsoft.com/office/drawing/2014/main" val="1179552004"/>
                    </a:ext>
                  </a:extLst>
                </a:gridCol>
                <a:gridCol w="645798">
                  <a:extLst>
                    <a:ext uri="{9D8B030D-6E8A-4147-A177-3AD203B41FA5}">
                      <a16:colId xmlns:a16="http://schemas.microsoft.com/office/drawing/2014/main" val="3935527926"/>
                    </a:ext>
                  </a:extLst>
                </a:gridCol>
              </a:tblGrid>
              <a:tr h="316831">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304800">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357107">
                <a:tc>
                  <a:txBody>
                    <a:bodyPr/>
                    <a:lstStyle/>
                    <a:p>
                      <a:pPr marR="0" indent="0" algn="l"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Shake Shack #5678</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154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357107">
                <a:tc>
                  <a:txBody>
                    <a:bodyPr/>
                    <a:lstStyle/>
                    <a:p>
                      <a:pPr marR="0" indent="0" algn="l" rtl="0">
                        <a:spcBef>
                          <a:spcPts val="0"/>
                        </a:spcBef>
                        <a:spcAft>
                          <a:spcPts val="0"/>
                        </a:spcAft>
                      </a:pPr>
                      <a:r>
                        <a:rPr lang="en-US" sz="1200" kern="1400" cap="small">
                          <a:ln>
                            <a:noFill/>
                          </a:ln>
                          <a:solidFill>
                            <a:srgbClr val="000000"/>
                          </a:solidFill>
                          <a:effectLst/>
                          <a:latin typeface="Calibri" panose="020F0502020204030204" pitchFamily="34" charset="0"/>
                          <a:cs typeface="Calibri" panose="020F0502020204030204" pitchFamily="34" charset="0"/>
                        </a:rPr>
                        <a:t>Total From Other Side</a:t>
                      </a:r>
                      <a:endParaRPr lang="en-US" sz="1600" kern="140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20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chemeClr val="tx1"/>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357107">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0" kern="1400" dirty="0">
                          <a:ln>
                            <a:noFill/>
                          </a:ln>
                          <a:solidFill>
                            <a:schemeClr val="tx1"/>
                          </a:solidFill>
                          <a:effectLst/>
                          <a:latin typeface="Calibri" panose="020F0502020204030204" pitchFamily="34" charset="0"/>
                          <a:cs typeface="Calibri" panose="020F0502020204030204" pitchFamily="34" charset="0"/>
                        </a:rPr>
                        <a:t>174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0" kern="1400" dirty="0">
                          <a:ln>
                            <a:noFill/>
                          </a:ln>
                          <a:solidFill>
                            <a:schemeClr val="tx1"/>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300279">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0" kern="1400" dirty="0">
                          <a:ln>
                            <a:noFill/>
                          </a:ln>
                          <a:solidFill>
                            <a:schemeClr val="tx1"/>
                          </a:solidFill>
                          <a:effectLst/>
                          <a:latin typeface="Calibri" panose="020F0502020204030204" pitchFamily="34" charset="0"/>
                          <a:cs typeface="Calibri" panose="020F0502020204030204" pitchFamily="34" charset="0"/>
                        </a:rPr>
                        <a:t>30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0" kern="1400" dirty="0">
                          <a:ln>
                            <a:noFill/>
                          </a:ln>
                          <a:solidFill>
                            <a:schemeClr val="tx1"/>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66522">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r>
                        <a:rPr lang="en-US" sz="1600" b="1" kern="1400" dirty="0">
                          <a:ln>
                            <a:noFill/>
                          </a:ln>
                          <a:solidFill>
                            <a:srgbClr val="A50021"/>
                          </a:solidFill>
                          <a:effectLst/>
                          <a:latin typeface="Calibri" panose="020F0502020204030204" pitchFamily="34" charset="0"/>
                          <a:cs typeface="Calibri" panose="020F0502020204030204" pitchFamily="34" charset="0"/>
                        </a:rPr>
                        <a:t>144</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b="1" kern="1400" dirty="0">
                          <a:ln>
                            <a:noFill/>
                          </a:ln>
                          <a:solidFill>
                            <a:srgbClr val="A50021"/>
                          </a:solidFill>
                          <a:effectLst/>
                          <a:latin typeface="Calibri" panose="020F0502020204030204" pitchFamily="34" charset="0"/>
                          <a:cs typeface="Calibri" panose="020F0502020204030204" pitchFamily="34" charset="0"/>
                        </a:rPr>
                        <a:t>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sp>
        <p:nvSpPr>
          <p:cNvPr id="24" name="Text Box 25">
            <a:extLst>
              <a:ext uri="{FF2B5EF4-FFF2-40B4-BE49-F238E27FC236}">
                <a16:creationId xmlns:a16="http://schemas.microsoft.com/office/drawing/2014/main" id="{25784B3B-E5CC-D644-B8F0-FA1EA3FE59E1}"/>
              </a:ext>
            </a:extLst>
          </p:cNvPr>
          <p:cNvSpPr txBox="1">
            <a:spLocks noChangeArrowheads="1"/>
          </p:cNvSpPr>
          <p:nvPr/>
        </p:nvSpPr>
        <p:spPr bwMode="auto">
          <a:xfrm>
            <a:off x="1857770" y="3297486"/>
            <a:ext cx="181060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u="none" strike="noStrike" cap="none" normalizeH="0" baseline="0" dirty="0">
                <a:ln>
                  <a:noFill/>
                </a:ln>
                <a:effectLst/>
                <a:latin typeface="Bradley Hand ITC" panose="03070402050302030203" pitchFamily="66" charset="0"/>
                <a:cs typeface="Apple Chancery" panose="03020702040506060504" pitchFamily="66" charset="-79"/>
              </a:rPr>
              <a:t>Sally Smith</a:t>
            </a:r>
            <a:endParaRPr kumimoji="0" lang="en-US" altLang="en-US" sz="2000" b="0" u="none" strike="noStrike" cap="none" normalizeH="0" baseline="0" dirty="0">
              <a:ln>
                <a:noFill/>
              </a:ln>
              <a:effectLst/>
              <a:latin typeface="Bradley Hand ITC" panose="03070402050302030203" pitchFamily="66" charset="0"/>
              <a:cs typeface="Apple Chancery" panose="03020702040506060504" pitchFamily="66" charset="-79"/>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96" y="1954778"/>
            <a:ext cx="579185" cy="57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57400" y="722317"/>
            <a:ext cx="5105400" cy="1151965"/>
          </a:xfrm>
        </p:spPr>
        <p:txBody>
          <a:bodyPr/>
          <a:lstStyle/>
          <a:p>
            <a:pPr eaLnBrk="1" hangingPunct="1"/>
            <a:r>
              <a:rPr lang="en-US" dirty="0"/>
              <a:t>Worksheet Answers</a:t>
            </a:r>
          </a:p>
        </p:txBody>
      </p:sp>
      <p:sp>
        <p:nvSpPr>
          <p:cNvPr id="3" name="TextBox 2"/>
          <p:cNvSpPr txBox="1"/>
          <p:nvPr/>
        </p:nvSpPr>
        <p:spPr>
          <a:xfrm>
            <a:off x="1066800" y="5105400"/>
            <a:ext cx="1219200" cy="923330"/>
          </a:xfrm>
          <a:prstGeom prst="rect">
            <a:avLst/>
          </a:prstGeom>
          <a:noFill/>
        </p:spPr>
        <p:txBody>
          <a:bodyPr wrap="square" rtlCol="0">
            <a:spAutoFit/>
          </a:bodyPr>
          <a:lstStyle/>
          <a:p>
            <a:r>
              <a:rPr lang="en-US" b="1" dirty="0"/>
              <a:t>Bank </a:t>
            </a:r>
          </a:p>
          <a:p>
            <a:r>
              <a:rPr lang="en-US" b="1" dirty="0"/>
              <a:t>Routing </a:t>
            </a:r>
          </a:p>
          <a:p>
            <a:r>
              <a:rPr lang="en-US" b="1" dirty="0"/>
              <a:t>Number</a:t>
            </a:r>
          </a:p>
        </p:txBody>
      </p:sp>
      <p:sp>
        <p:nvSpPr>
          <p:cNvPr id="4" name="Up Arrow 3"/>
          <p:cNvSpPr/>
          <p:nvPr/>
        </p:nvSpPr>
        <p:spPr>
          <a:xfrm>
            <a:off x="1676400" y="4876800"/>
            <a:ext cx="304800" cy="2286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5105400"/>
            <a:ext cx="4572000" cy="923330"/>
          </a:xfrm>
          <a:prstGeom prst="rect">
            <a:avLst/>
          </a:prstGeom>
        </p:spPr>
        <p:txBody>
          <a:bodyPr>
            <a:spAutoFit/>
          </a:bodyPr>
          <a:lstStyle/>
          <a:p>
            <a:pPr algn="ctr"/>
            <a:r>
              <a:rPr lang="en-US" b="1" dirty="0"/>
              <a:t>Checking</a:t>
            </a:r>
          </a:p>
          <a:p>
            <a:pPr algn="ctr"/>
            <a:r>
              <a:rPr lang="en-US" b="1" dirty="0"/>
              <a:t>Account</a:t>
            </a:r>
          </a:p>
          <a:p>
            <a:pPr algn="ctr"/>
            <a:r>
              <a:rPr lang="en-US" b="1" dirty="0"/>
              <a:t>Number</a:t>
            </a:r>
          </a:p>
        </p:txBody>
      </p:sp>
      <p:sp>
        <p:nvSpPr>
          <p:cNvPr id="9" name="Up Arrow 8"/>
          <p:cNvSpPr/>
          <p:nvPr/>
        </p:nvSpPr>
        <p:spPr>
          <a:xfrm>
            <a:off x="2750519" y="4876800"/>
            <a:ext cx="304800" cy="2286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5">
            <a:extLst>
              <a:ext uri="{FF2B5EF4-FFF2-40B4-BE49-F238E27FC236}">
                <a16:creationId xmlns:a16="http://schemas.microsoft.com/office/drawing/2014/main" id="{4237D59C-E624-D742-A0C9-F462FF37A989}"/>
              </a:ext>
            </a:extLst>
          </p:cNvPr>
          <p:cNvGraphicFramePr>
            <a:graphicFrameLocks noGrp="1"/>
          </p:cNvGraphicFramePr>
          <p:nvPr>
            <p:extLst>
              <p:ext uri="{D42A27DB-BD31-4B8C-83A1-F6EECF244321}">
                <p14:modId xmlns:p14="http://schemas.microsoft.com/office/powerpoint/2010/main" val="1787383662"/>
              </p:ext>
            </p:extLst>
          </p:nvPr>
        </p:nvGraphicFramePr>
        <p:xfrm>
          <a:off x="3352800" y="2300813"/>
          <a:ext cx="2590800" cy="1986606"/>
        </p:xfrm>
        <a:graphic>
          <a:graphicData uri="http://schemas.openxmlformats.org/drawingml/2006/table">
            <a:tbl>
              <a:tblPr/>
              <a:tblGrid>
                <a:gridCol w="1402716">
                  <a:extLst>
                    <a:ext uri="{9D8B030D-6E8A-4147-A177-3AD203B41FA5}">
                      <a16:colId xmlns:a16="http://schemas.microsoft.com/office/drawing/2014/main" val="385211190"/>
                    </a:ext>
                  </a:extLst>
                </a:gridCol>
                <a:gridCol w="578484">
                  <a:extLst>
                    <a:ext uri="{9D8B030D-6E8A-4147-A177-3AD203B41FA5}">
                      <a16:colId xmlns:a16="http://schemas.microsoft.com/office/drawing/2014/main" val="1179552004"/>
                    </a:ext>
                  </a:extLst>
                </a:gridCol>
                <a:gridCol w="609600">
                  <a:extLst>
                    <a:ext uri="{9D8B030D-6E8A-4147-A177-3AD203B41FA5}">
                      <a16:colId xmlns:a16="http://schemas.microsoft.com/office/drawing/2014/main" val="3935527926"/>
                    </a:ext>
                  </a:extLst>
                </a:gridCol>
              </a:tblGrid>
              <a:tr h="211192">
                <a:tc>
                  <a:txBody>
                    <a:bodyPr/>
                    <a:lstStyle/>
                    <a:p>
                      <a:pPr marR="0" indent="0" algn="l" rtl="0">
                        <a:spcBef>
                          <a:spcPts val="0"/>
                        </a:spcBef>
                        <a:spcAft>
                          <a:spcPts val="0"/>
                        </a:spcAft>
                      </a:pPr>
                      <a:r>
                        <a:rPr lang="en-US" sz="1200" kern="1400" dirty="0">
                          <a:ln>
                            <a:noFill/>
                          </a:ln>
                          <a:solidFill>
                            <a:srgbClr val="000000"/>
                          </a:solidFill>
                          <a:effectLst/>
                          <a:latin typeface="Calibri" panose="020F0502020204030204" pitchFamily="34" charset="0"/>
                          <a:cs typeface="Calibri" panose="020F0502020204030204" pitchFamily="34" charset="0"/>
                        </a:rPr>
                        <a:t>CASH</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242290">
                <a:tc>
                  <a:txBody>
                    <a:bodyPr/>
                    <a:lstStyle/>
                    <a:p>
                      <a:pPr marR="0" indent="0" algn="l" rtl="0">
                        <a:spcBef>
                          <a:spcPts val="0"/>
                        </a:spcBef>
                        <a:spcAft>
                          <a:spcPts val="0"/>
                        </a:spcAft>
                      </a:pPr>
                      <a:r>
                        <a:rPr lang="en-US" sz="1200" kern="1400" dirty="0">
                          <a:ln>
                            <a:noFill/>
                          </a:ln>
                          <a:solidFill>
                            <a:srgbClr val="000000"/>
                          </a:solidFill>
                          <a:effectLst/>
                          <a:latin typeface="Calibri" panose="020F0502020204030204" pitchFamily="34" charset="0"/>
                          <a:cs typeface="Calibri" panose="020F0502020204030204" pitchFamily="34" charset="0"/>
                        </a:rPr>
                        <a:t>CHECKS </a:t>
                      </a:r>
                      <a:r>
                        <a:rPr lang="en-US" sz="105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2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dirty="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600" kern="1400">
                          <a:ln>
                            <a:noFill/>
                          </a:ln>
                          <a:solidFill>
                            <a:srgbClr val="000000"/>
                          </a:solidFill>
                          <a:effectLst/>
                          <a:latin typeface="Calibri" panose="020F0502020204030204" pitchFamily="34" charset="0"/>
                          <a:cs typeface="Calibri" panose="020F0502020204030204" pitchFamily="34" charset="0"/>
                        </a:rPr>
                        <a:t>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271838">
                <a:tc>
                  <a:txBody>
                    <a:bodyPr/>
                    <a:lstStyle/>
                    <a:p>
                      <a:pPr marR="0" indent="0" algn="l" rtl="0">
                        <a:spcBef>
                          <a:spcPts val="0"/>
                        </a:spcBef>
                        <a:spcAft>
                          <a:spcPts val="0"/>
                        </a:spcAft>
                      </a:pPr>
                      <a:r>
                        <a:rPr lang="en-US" sz="1200" kern="1400" dirty="0" err="1">
                          <a:ln>
                            <a:noFill/>
                          </a:ln>
                          <a:solidFill>
                            <a:srgbClr val="008000"/>
                          </a:solidFill>
                          <a:effectLst/>
                          <a:latin typeface="Calibri" panose="020F0502020204030204" pitchFamily="34" charset="0"/>
                          <a:cs typeface="Calibri" panose="020F0502020204030204" pitchFamily="34" charset="0"/>
                        </a:rPr>
                        <a:t>Lonni</a:t>
                      </a:r>
                      <a:r>
                        <a:rPr lang="en-US" sz="1200" kern="1400" dirty="0">
                          <a:ln>
                            <a:noFill/>
                          </a:ln>
                          <a:solidFill>
                            <a:srgbClr val="008000"/>
                          </a:solidFill>
                          <a:effectLst/>
                          <a:latin typeface="Calibri" panose="020F0502020204030204" pitchFamily="34" charset="0"/>
                          <a:cs typeface="Calibri" panose="020F0502020204030204" pitchFamily="34" charset="0"/>
                        </a:rPr>
                        <a:t> James #598</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50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212743">
                <a:tc>
                  <a:txBody>
                    <a:bodyPr/>
                    <a:lstStyle/>
                    <a:p>
                      <a:pPr marR="0" indent="0" algn="l" rtl="0">
                        <a:spcBef>
                          <a:spcPts val="0"/>
                        </a:spcBef>
                        <a:spcAft>
                          <a:spcPts val="0"/>
                        </a:spcAft>
                      </a:pPr>
                      <a:r>
                        <a:rPr lang="en-US" sz="1050" kern="1400" cap="small" dirty="0">
                          <a:ln>
                            <a:noFill/>
                          </a:ln>
                          <a:solidFill>
                            <a:srgbClr val="000000"/>
                          </a:solidFill>
                          <a:effectLst/>
                          <a:latin typeface="Calibri" panose="020F0502020204030204" pitchFamily="34" charset="0"/>
                          <a:cs typeface="Calibri" panose="020F0502020204030204" pitchFamily="34" charset="0"/>
                        </a:rPr>
                        <a:t>Total From Other Side</a:t>
                      </a:r>
                      <a:endParaRPr lang="en-US" sz="12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101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211192">
                <a:tc>
                  <a:txBody>
                    <a:bodyPr/>
                    <a:lstStyle/>
                    <a:p>
                      <a:pPr marR="0" indent="0" algn="r" rtl="0">
                        <a:spcBef>
                          <a:spcPts val="0"/>
                        </a:spcBef>
                        <a:spcAft>
                          <a:spcPts val="0"/>
                        </a:spcAft>
                      </a:pPr>
                      <a:r>
                        <a:rPr lang="en-US" sz="1200" kern="1400" dirty="0">
                          <a:ln>
                            <a:noFill/>
                          </a:ln>
                          <a:solidFill>
                            <a:srgbClr val="000000"/>
                          </a:solidFill>
                          <a:effectLst/>
                          <a:latin typeface="Calibri" panose="020F0502020204030204" pitchFamily="34" charset="0"/>
                          <a:cs typeface="Calibri" panose="020F0502020204030204" pitchFamily="34" charset="0"/>
                        </a:rPr>
                        <a:t>SUBTOTAL</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151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228890">
                <a:tc>
                  <a:txBody>
                    <a:bodyPr/>
                    <a:lstStyle/>
                    <a:p>
                      <a:pPr marR="0" indent="0" algn="l" rtl="0">
                        <a:spcBef>
                          <a:spcPts val="0"/>
                        </a:spcBef>
                        <a:spcAft>
                          <a:spcPts val="0"/>
                        </a:spcAft>
                      </a:pPr>
                      <a:r>
                        <a:rPr lang="en-US" sz="1200" kern="1400" dirty="0">
                          <a:ln>
                            <a:noFill/>
                          </a:ln>
                          <a:solidFill>
                            <a:srgbClr val="000000"/>
                          </a:solidFill>
                          <a:effectLst/>
                          <a:latin typeface="Calibri" panose="020F0502020204030204" pitchFamily="34" charset="0"/>
                          <a:cs typeface="Calibri" panose="020F0502020204030204" pitchFamily="34" charset="0"/>
                        </a:rPr>
                        <a:t>* Less Cash Received</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15</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373648">
                <a:tc>
                  <a:txBody>
                    <a:bodyPr/>
                    <a:lstStyle/>
                    <a:p>
                      <a:pPr marR="0" indent="0" algn="r" rtl="0">
                        <a:spcBef>
                          <a:spcPts val="0"/>
                        </a:spcBef>
                        <a:spcAft>
                          <a:spcPts val="0"/>
                        </a:spcAft>
                      </a:pPr>
                      <a:r>
                        <a:rPr lang="en-US" sz="1200" kern="1400" dirty="0">
                          <a:ln>
                            <a:noFill/>
                          </a:ln>
                          <a:solidFill>
                            <a:srgbClr val="000000"/>
                          </a:solidFill>
                          <a:effectLst/>
                          <a:latin typeface="Calibri" panose="020F0502020204030204" pitchFamily="34" charset="0"/>
                          <a:cs typeface="Calibri" panose="020F0502020204030204" pitchFamily="34" charset="0"/>
                        </a:rPr>
                        <a:t>NET DEPOSIT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     136</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bl>
          </a:graphicData>
        </a:graphic>
      </p:graphicFrame>
      <p:grpSp>
        <p:nvGrpSpPr>
          <p:cNvPr id="6" name="Group 5">
            <a:extLst>
              <a:ext uri="{FF2B5EF4-FFF2-40B4-BE49-F238E27FC236}">
                <a16:creationId xmlns:a16="http://schemas.microsoft.com/office/drawing/2014/main" id="{DC086EA2-BFBE-2F44-99DF-47662CCDD1ED}"/>
              </a:ext>
            </a:extLst>
          </p:cNvPr>
          <p:cNvGrpSpPr/>
          <p:nvPr/>
        </p:nvGrpSpPr>
        <p:grpSpPr>
          <a:xfrm>
            <a:off x="806427" y="1677875"/>
            <a:ext cx="5213373" cy="3217939"/>
            <a:chOff x="-7064923" y="228590"/>
            <a:chExt cx="7685826" cy="3217939"/>
          </a:xfrm>
        </p:grpSpPr>
        <p:grpSp>
          <p:nvGrpSpPr>
            <p:cNvPr id="11" name="Group 2">
              <a:extLst>
                <a:ext uri="{FF2B5EF4-FFF2-40B4-BE49-F238E27FC236}">
                  <a16:creationId xmlns:a16="http://schemas.microsoft.com/office/drawing/2014/main" id="{A73B4585-D1EF-5149-9BD5-57204DCB0EBC}"/>
                </a:ext>
              </a:extLst>
            </p:cNvPr>
            <p:cNvGrpSpPr>
              <a:grpSpLocks/>
            </p:cNvGrpSpPr>
            <p:nvPr/>
          </p:nvGrpSpPr>
          <p:grpSpPr bwMode="auto">
            <a:xfrm>
              <a:off x="-7064923" y="228590"/>
              <a:ext cx="7685826" cy="3217939"/>
              <a:chOff x="107214210" y="108883923"/>
              <a:chExt cx="5916314" cy="2055430"/>
            </a:xfrm>
          </p:grpSpPr>
          <p:sp>
            <p:nvSpPr>
              <p:cNvPr id="12" name="Text Box 3">
                <a:extLst>
                  <a:ext uri="{FF2B5EF4-FFF2-40B4-BE49-F238E27FC236}">
                    <a16:creationId xmlns:a16="http://schemas.microsoft.com/office/drawing/2014/main" id="{38A29DDF-7913-914B-80C5-7E5EFC94A120}"/>
                  </a:ext>
                </a:extLst>
              </p:cNvPr>
              <p:cNvSpPr txBox="1">
                <a:spLocks noChangeArrowheads="1"/>
              </p:cNvSpPr>
              <p:nvPr/>
            </p:nvSpPr>
            <p:spPr bwMode="auto">
              <a:xfrm>
                <a:off x="107356429" y="110245792"/>
                <a:ext cx="1376835" cy="533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0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04BC024A-EB63-B34A-A442-06793CABB7AC}"/>
                  </a:ext>
                </a:extLst>
              </p:cNvPr>
              <p:cNvSpPr>
                <a:spLocks noChangeArrowheads="1"/>
              </p:cNvSpPr>
              <p:nvPr/>
            </p:nvSpPr>
            <p:spPr bwMode="auto">
              <a:xfrm>
                <a:off x="107214210" y="108883923"/>
                <a:ext cx="5916314" cy="2044227"/>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7">
                <a:extLst>
                  <a:ext uri="{FF2B5EF4-FFF2-40B4-BE49-F238E27FC236}">
                    <a16:creationId xmlns:a16="http://schemas.microsoft.com/office/drawing/2014/main" id="{2CC13B2C-1059-AB42-8FF3-14CE70588A82}"/>
                  </a:ext>
                </a:extLst>
              </p:cNvPr>
              <p:cNvSpPr txBox="1">
                <a:spLocks noChangeArrowheads="1"/>
              </p:cNvSpPr>
              <p:nvPr/>
            </p:nvSpPr>
            <p:spPr bwMode="auto">
              <a:xfrm>
                <a:off x="107925306" y="109142130"/>
                <a:ext cx="1600639" cy="5305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2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D01FA42D-19E3-CD44-8E7C-2301CDD4EE32}"/>
                  </a:ext>
                </a:extLst>
              </p:cNvPr>
              <p:cNvSpPr txBox="1">
                <a:spLocks noChangeArrowheads="1"/>
              </p:cNvSpPr>
              <p:nvPr/>
            </p:nvSpPr>
            <p:spPr bwMode="auto">
              <a:xfrm>
                <a:off x="109973260" y="109009376"/>
                <a:ext cx="995405" cy="12280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dobe Jenson Pro" charset="0"/>
                  </a:rPr>
                  <a:t>93-456-9540</a:t>
                </a:r>
              </a:p>
            </p:txBody>
          </p:sp>
          <p:sp>
            <p:nvSpPr>
              <p:cNvPr id="16" name="Text Box 9">
                <a:extLst>
                  <a:ext uri="{FF2B5EF4-FFF2-40B4-BE49-F238E27FC236}">
                    <a16:creationId xmlns:a16="http://schemas.microsoft.com/office/drawing/2014/main" id="{D6E3DBE7-C8FA-8341-B60C-2713EDF076E3}"/>
                  </a:ext>
                </a:extLst>
              </p:cNvPr>
              <p:cNvSpPr txBox="1">
                <a:spLocks noChangeArrowheads="1"/>
              </p:cNvSpPr>
              <p:nvPr/>
            </p:nvSpPr>
            <p:spPr bwMode="auto">
              <a:xfrm>
                <a:off x="108046011" y="110731036"/>
                <a:ext cx="2663231" cy="2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tencil" panose="040409050D0802020404" pitchFamily="82" charset="0"/>
                  </a:rPr>
                  <a:t>0123456789  </a:t>
                </a:r>
                <a:r>
                  <a:rPr kumimoji="0" lang="en-US" altLang="en-US" sz="1000" b="1" i="0" u="none" strike="noStrike" cap="none" normalizeH="0" baseline="0" dirty="0">
                    <a:ln>
                      <a:noFill/>
                    </a:ln>
                    <a:solidFill>
                      <a:srgbClr val="000000"/>
                    </a:solidFill>
                    <a:effectLst/>
                    <a:latin typeface="Stencil" panose="040409050D0802020404" pitchFamily="82" charset="0"/>
                  </a:rPr>
                  <a:t>: </a:t>
                </a:r>
                <a:r>
                  <a:rPr kumimoji="0" lang="en-US" altLang="en-US" sz="1000" b="0" i="0" u="none" strike="noStrike" cap="none" normalizeH="0" baseline="0" dirty="0">
                    <a:ln>
                      <a:noFill/>
                    </a:ln>
                    <a:solidFill>
                      <a:srgbClr val="000000"/>
                    </a:solidFill>
                    <a:effectLst/>
                    <a:latin typeface="Stencil" panose="040409050D0802020404" pitchFamily="82" charset="0"/>
                  </a:rPr>
                  <a:t> 1234567890 </a:t>
                </a:r>
                <a:r>
                  <a:rPr kumimoji="0" lang="en-US" altLang="en-US" sz="1000" b="1" i="0" u="none" strike="noStrike" cap="none" normalizeH="0" baseline="0" noProof="1">
                    <a:ln>
                      <a:noFill/>
                    </a:ln>
                    <a:solidFill>
                      <a:srgbClr val="000000"/>
                    </a:solidFill>
                    <a:effectLst/>
                    <a:latin typeface="Stencil" panose="040409050D0802020404" pitchFamily="82" charset="0"/>
                  </a:rPr>
                  <a:t>"</a:t>
                </a:r>
                <a:r>
                  <a:rPr kumimoji="0" lang="en-US" altLang="en-US" sz="1000" b="0" i="0" u="none" strike="noStrike" cap="none" normalizeH="0" baseline="0" dirty="0">
                    <a:ln>
                      <a:noFill/>
                    </a:ln>
                    <a:solidFill>
                      <a:srgbClr val="000000"/>
                    </a:solidFill>
                    <a:effectLst/>
                    <a:latin typeface="Stencil" panose="040409050D0802020404" pitchFamily="8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2">
                <a:extLst>
                  <a:ext uri="{FF2B5EF4-FFF2-40B4-BE49-F238E27FC236}">
                    <a16:creationId xmlns:a16="http://schemas.microsoft.com/office/drawing/2014/main" id="{8328EA17-B3EC-C045-ABB1-5E71EDEF1E53}"/>
                  </a:ext>
                </a:extLst>
              </p:cNvPr>
              <p:cNvSpPr>
                <a:spLocks noChangeShapeType="1"/>
              </p:cNvSpPr>
              <p:nvPr/>
            </p:nvSpPr>
            <p:spPr bwMode="auto">
              <a:xfrm>
                <a:off x="107583980" y="109850245"/>
                <a:ext cx="21901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3">
                <a:extLst>
                  <a:ext uri="{FF2B5EF4-FFF2-40B4-BE49-F238E27FC236}">
                    <a16:creationId xmlns:a16="http://schemas.microsoft.com/office/drawing/2014/main" id="{2C61F408-3428-234E-8BCB-1F0B41671387}"/>
                  </a:ext>
                </a:extLst>
              </p:cNvPr>
              <p:cNvSpPr txBox="1">
                <a:spLocks noChangeArrowheads="1"/>
              </p:cNvSpPr>
              <p:nvPr/>
            </p:nvSpPr>
            <p:spPr bwMode="auto">
              <a:xfrm>
                <a:off x="107298908" y="109718607"/>
                <a:ext cx="527734" cy="16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dobe Jenson Pro" charset="0"/>
                  </a:rPr>
                  <a:t>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4">
                <a:extLst>
                  <a:ext uri="{FF2B5EF4-FFF2-40B4-BE49-F238E27FC236}">
                    <a16:creationId xmlns:a16="http://schemas.microsoft.com/office/drawing/2014/main" id="{D50AAD9F-516B-C747-9064-B61203806735}"/>
                  </a:ext>
                </a:extLst>
              </p:cNvPr>
              <p:cNvSpPr>
                <a:spLocks noChangeShapeType="1"/>
              </p:cNvSpPr>
              <p:nvPr/>
            </p:nvSpPr>
            <p:spPr bwMode="auto">
              <a:xfrm>
                <a:off x="107317930" y="110149973"/>
                <a:ext cx="24689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5">
                <a:extLst>
                  <a:ext uri="{FF2B5EF4-FFF2-40B4-BE49-F238E27FC236}">
                    <a16:creationId xmlns:a16="http://schemas.microsoft.com/office/drawing/2014/main" id="{ECF5F3B9-8500-824A-AE5C-DBDBB943EB10}"/>
                  </a:ext>
                </a:extLst>
              </p:cNvPr>
              <p:cNvSpPr txBox="1">
                <a:spLocks noChangeArrowheads="1"/>
              </p:cNvSpPr>
              <p:nvPr/>
            </p:nvSpPr>
            <p:spPr bwMode="auto">
              <a:xfrm>
                <a:off x="107903241" y="110155085"/>
                <a:ext cx="1336859" cy="139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SIGN HERE FOR CASH RECEIVED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6">
                <a:extLst>
                  <a:ext uri="{FF2B5EF4-FFF2-40B4-BE49-F238E27FC236}">
                    <a16:creationId xmlns:a16="http://schemas.microsoft.com/office/drawing/2014/main" id="{BC78F98D-3159-BF4C-91E0-1F0225DCBEA0}"/>
                  </a:ext>
                </a:extLst>
              </p:cNvPr>
              <p:cNvSpPr txBox="1">
                <a:spLocks noChangeArrowheads="1"/>
              </p:cNvSpPr>
              <p:nvPr/>
            </p:nvSpPr>
            <p:spPr bwMode="auto">
              <a:xfrm>
                <a:off x="107541313" y="109834755"/>
                <a:ext cx="2223359" cy="139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dobe Jenson Pro" charset="0"/>
                  </a:rPr>
                  <a:t>DEPOSITS MAY NOT BE AVAILABLE FOR IMMEDIATE WITHDRAWAL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5">
                <a:extLst>
                  <a:ext uri="{FF2B5EF4-FFF2-40B4-BE49-F238E27FC236}">
                    <a16:creationId xmlns:a16="http://schemas.microsoft.com/office/drawing/2014/main" id="{DA87C1C8-AEE0-B04C-BE08-8A2AF11C89B5}"/>
                  </a:ext>
                </a:extLst>
              </p:cNvPr>
              <p:cNvSpPr txBox="1">
                <a:spLocks noChangeArrowheads="1"/>
              </p:cNvSpPr>
              <p:nvPr/>
            </p:nvSpPr>
            <p:spPr bwMode="auto">
              <a:xfrm>
                <a:off x="107836126" y="109662676"/>
                <a:ext cx="1928547" cy="2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8000"/>
                    </a:solidFill>
                    <a:effectLst/>
                    <a:latin typeface="Calibri" panose="020F0502020204030204" pitchFamily="34" charset="0"/>
                    <a:cs typeface="Calibri" panose="020F0502020204030204" pitchFamily="34" charset="0"/>
                  </a:rPr>
                  <a:t>September 2, 2XXX</a:t>
                </a:r>
                <a:endParaRPr kumimoji="0" lang="en-US" altLang="en-US" sz="1800" b="1" i="0" u="none" strike="noStrike" cap="none" normalizeH="0" baseline="0" dirty="0">
                  <a:ln>
                    <a:noFill/>
                  </a:ln>
                  <a:solidFill>
                    <a:srgbClr val="008000"/>
                  </a:solidFill>
                  <a:effectLst/>
                  <a:latin typeface="Calibri" panose="020F0502020204030204" pitchFamily="34" charset="0"/>
                  <a:cs typeface="Calibri" panose="020F0502020204030204" pitchFamily="34" charset="0"/>
                </a:endParaRPr>
              </a:p>
            </p:txBody>
          </p:sp>
          <p:sp>
            <p:nvSpPr>
              <p:cNvPr id="23" name="Text Box 46">
                <a:extLst>
                  <a:ext uri="{FF2B5EF4-FFF2-40B4-BE49-F238E27FC236}">
                    <a16:creationId xmlns:a16="http://schemas.microsoft.com/office/drawing/2014/main" id="{8ED69C75-FA42-3B49-BA26-C7D98D15CE46}"/>
                  </a:ext>
                </a:extLst>
              </p:cNvPr>
              <p:cNvSpPr txBox="1">
                <a:spLocks noChangeArrowheads="1"/>
              </p:cNvSpPr>
              <p:nvPr/>
            </p:nvSpPr>
            <p:spPr bwMode="auto">
              <a:xfrm>
                <a:off x="108380407" y="108950516"/>
                <a:ext cx="995533" cy="181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Script MT Bold" panose="03040602040607080904" pitchFamily="66" charset="0"/>
                  </a:rPr>
                  <a:t>Deposit Slip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7" name="Text Box 25">
              <a:extLst>
                <a:ext uri="{FF2B5EF4-FFF2-40B4-BE49-F238E27FC236}">
                  <a16:creationId xmlns:a16="http://schemas.microsoft.com/office/drawing/2014/main" id="{7A88BDF1-F3AF-BD4A-8ED3-A34760D857C3}"/>
                </a:ext>
              </a:extLst>
            </p:cNvPr>
            <p:cNvSpPr txBox="1">
              <a:spLocks noChangeArrowheads="1"/>
            </p:cNvSpPr>
            <p:nvPr/>
          </p:nvSpPr>
          <p:spPr bwMode="auto">
            <a:xfrm>
              <a:off x="-6394392" y="1939944"/>
              <a:ext cx="2122761" cy="315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008000"/>
                  </a:solidFill>
                  <a:effectLst/>
                  <a:latin typeface="Bradley Hand ITC" panose="03070402050302030203" pitchFamily="66" charset="0"/>
                  <a:cs typeface="Apple Chancery" panose="03020702040506060504" pitchFamily="66" charset="-79"/>
                </a:rPr>
                <a:t>Sally Smith</a:t>
              </a:r>
              <a:endParaRPr kumimoji="0" lang="en-US" altLang="en-US" sz="2000" b="1" u="none" strike="noStrike" cap="none" normalizeH="0" baseline="0" dirty="0">
                <a:ln>
                  <a:noFill/>
                </a:ln>
                <a:solidFill>
                  <a:srgbClr val="008000"/>
                </a:solidFill>
                <a:effectLst/>
                <a:latin typeface="Bradley Hand ITC" panose="03070402050302030203" pitchFamily="66" charset="0"/>
                <a:cs typeface="Apple Chancery" panose="03020702040506060504" pitchFamily="66" charset="-79"/>
              </a:endParaRPr>
            </a:p>
          </p:txBody>
        </p:sp>
      </p:grpSp>
      <p:graphicFrame>
        <p:nvGraphicFramePr>
          <p:cNvPr id="29" name="Table 28">
            <a:extLst>
              <a:ext uri="{FF2B5EF4-FFF2-40B4-BE49-F238E27FC236}">
                <a16:creationId xmlns:a16="http://schemas.microsoft.com/office/drawing/2014/main" id="{4B48EEDB-9FDC-B940-8E72-DBA21165C1C1}"/>
              </a:ext>
            </a:extLst>
          </p:cNvPr>
          <p:cNvGraphicFramePr>
            <a:graphicFrameLocks noGrp="1"/>
          </p:cNvGraphicFramePr>
          <p:nvPr>
            <p:extLst>
              <p:ext uri="{D42A27DB-BD31-4B8C-83A1-F6EECF244321}">
                <p14:modId xmlns:p14="http://schemas.microsoft.com/office/powerpoint/2010/main" val="2427931176"/>
              </p:ext>
            </p:extLst>
          </p:nvPr>
        </p:nvGraphicFramePr>
        <p:xfrm>
          <a:off x="6119064" y="1677875"/>
          <a:ext cx="2466263" cy="3803904"/>
        </p:xfrm>
        <a:graphic>
          <a:graphicData uri="http://schemas.openxmlformats.org/drawingml/2006/table">
            <a:tbl>
              <a:tblPr/>
              <a:tblGrid>
                <a:gridCol w="1507958">
                  <a:extLst>
                    <a:ext uri="{9D8B030D-6E8A-4147-A177-3AD203B41FA5}">
                      <a16:colId xmlns:a16="http://schemas.microsoft.com/office/drawing/2014/main" val="385211190"/>
                    </a:ext>
                  </a:extLst>
                </a:gridCol>
                <a:gridCol w="498016">
                  <a:extLst>
                    <a:ext uri="{9D8B030D-6E8A-4147-A177-3AD203B41FA5}">
                      <a16:colId xmlns:a16="http://schemas.microsoft.com/office/drawing/2014/main" val="1179552004"/>
                    </a:ext>
                  </a:extLst>
                </a:gridCol>
                <a:gridCol w="460289">
                  <a:extLst>
                    <a:ext uri="{9D8B030D-6E8A-4147-A177-3AD203B41FA5}">
                      <a16:colId xmlns:a16="http://schemas.microsoft.com/office/drawing/2014/main" val="3935527926"/>
                    </a:ext>
                  </a:extLst>
                </a:gridCol>
              </a:tblGrid>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400" dirty="0">
                          <a:ln>
                            <a:noFill/>
                          </a:ln>
                          <a:solidFill>
                            <a:srgbClr val="000000"/>
                          </a:solidFill>
                          <a:effectLst/>
                          <a:latin typeface="Calibri" panose="020F0502020204030204" pitchFamily="34" charset="0"/>
                          <a:cs typeface="Calibri" panose="020F0502020204030204" pitchFamily="34" charset="0"/>
                        </a:rPr>
                        <a:t>CHECKS </a:t>
                      </a:r>
                      <a:r>
                        <a:rPr lang="en-US" sz="1200" kern="1400" cap="small" dirty="0">
                          <a:ln>
                            <a:noFill/>
                          </a:ln>
                          <a:solidFill>
                            <a:srgbClr val="000000"/>
                          </a:solidFill>
                          <a:effectLst/>
                          <a:latin typeface="Calibri" panose="020F0502020204030204" pitchFamily="34" charset="0"/>
                          <a:cs typeface="Calibri" panose="020F0502020204030204" pitchFamily="34" charset="0"/>
                        </a:rPr>
                        <a:t>List Singly</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Dollars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ctr" rtl="0">
                        <a:spcBef>
                          <a:spcPts val="0"/>
                        </a:spcBef>
                        <a:spcAft>
                          <a:spcPts val="0"/>
                        </a:spcAft>
                      </a:pPr>
                      <a:r>
                        <a:rPr lang="en-US" sz="1050" kern="1400" dirty="0">
                          <a:ln>
                            <a:noFill/>
                          </a:ln>
                          <a:solidFill>
                            <a:srgbClr val="000000"/>
                          </a:solidFill>
                          <a:effectLst/>
                          <a:latin typeface="Calibri" panose="020F0502020204030204" pitchFamily="34" charset="0"/>
                          <a:cs typeface="Calibri" panose="020F0502020204030204" pitchFamily="34" charset="0"/>
                        </a:rPr>
                        <a:t>Cents</a:t>
                      </a: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996004"/>
                  </a:ext>
                </a:extLst>
              </a:tr>
              <a:tr h="229395">
                <a:tc>
                  <a:txBody>
                    <a:bodyPr/>
                    <a:lstStyle/>
                    <a:p>
                      <a:pPr marR="0" indent="0" algn="l" rtl="0">
                        <a:spcBef>
                          <a:spcPts val="0"/>
                        </a:spcBef>
                        <a:spcAft>
                          <a:spcPts val="0"/>
                        </a:spcAft>
                      </a:pPr>
                      <a:r>
                        <a:rPr lang="en-US" sz="1050" b="0" kern="1400" dirty="0">
                          <a:ln>
                            <a:noFill/>
                          </a:ln>
                          <a:solidFill>
                            <a:srgbClr val="008000"/>
                          </a:solidFill>
                          <a:effectLst/>
                          <a:latin typeface="Calibri" panose="020F0502020204030204" pitchFamily="34" charset="0"/>
                          <a:cs typeface="Calibri" panose="020F0502020204030204" pitchFamily="34" charset="0"/>
                        </a:rPr>
                        <a:t>1. </a:t>
                      </a:r>
                      <a:r>
                        <a:rPr lang="en-US" sz="1200" b="0" kern="1400" dirty="0">
                          <a:ln>
                            <a:noFill/>
                          </a:ln>
                          <a:solidFill>
                            <a:srgbClr val="008000"/>
                          </a:solidFill>
                          <a:effectLst/>
                          <a:latin typeface="Calibri" panose="020F0502020204030204" pitchFamily="34" charset="0"/>
                          <a:cs typeface="Calibri" panose="020F0502020204030204" pitchFamily="34" charset="0"/>
                        </a:rPr>
                        <a:t>Sarah Lanning #4459</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86 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8108795"/>
                  </a:ext>
                </a:extLst>
              </a:tr>
              <a:tr h="229395">
                <a:tc>
                  <a:txBody>
                    <a:bodyPr/>
                    <a:lstStyle/>
                    <a:p>
                      <a:pPr marR="0" indent="0" algn="l" rtl="0">
                        <a:spcBef>
                          <a:spcPts val="0"/>
                        </a:spcBef>
                        <a:spcAft>
                          <a:spcPts val="0"/>
                        </a:spcAft>
                      </a:pPr>
                      <a:r>
                        <a:rPr lang="en-US" sz="1050" b="0" kern="1400" dirty="0">
                          <a:ln>
                            <a:noFill/>
                          </a:ln>
                          <a:solidFill>
                            <a:srgbClr val="008000"/>
                          </a:solidFill>
                          <a:effectLst/>
                          <a:latin typeface="Calibri" panose="020F0502020204030204" pitchFamily="34" charset="0"/>
                          <a:cs typeface="Calibri" panose="020F0502020204030204" pitchFamily="34" charset="0"/>
                        </a:rPr>
                        <a:t>2. </a:t>
                      </a:r>
                      <a:r>
                        <a:rPr lang="en-US" sz="1200" b="0" kern="1400" dirty="0">
                          <a:ln>
                            <a:noFill/>
                          </a:ln>
                          <a:solidFill>
                            <a:srgbClr val="008000"/>
                          </a:solidFill>
                          <a:effectLst/>
                          <a:latin typeface="Calibri" panose="020F0502020204030204" pitchFamily="34" charset="0"/>
                          <a:cs typeface="Calibri" panose="020F0502020204030204" pitchFamily="34" charset="0"/>
                        </a:rPr>
                        <a:t>Sarah Lanning #692</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15</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88316635"/>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324329"/>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34092253"/>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817279"/>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609204"/>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09271851"/>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04303113"/>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9.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8110393"/>
                  </a:ext>
                </a:extLst>
              </a:tr>
              <a:tr h="28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endParaRPr lang="en-US" sz="1600" kern="1400" dirty="0">
                        <a:ln>
                          <a:noFill/>
                        </a:ln>
                        <a:solidFill>
                          <a:srgbClr val="000000"/>
                        </a:solidFill>
                        <a:effectLst/>
                        <a:latin typeface="Calibri" panose="020F0502020204030204" pitchFamily="34" charset="0"/>
                        <a:cs typeface="Calibri" panose="020F0502020204030204" pitchFamily="34" charset="0"/>
                      </a:endParaRP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30281928"/>
                  </a:ext>
                </a:extLst>
              </a:tr>
              <a:tr h="390584">
                <a:tc>
                  <a:txBody>
                    <a:bodyPr/>
                    <a:lstStyle/>
                    <a:p>
                      <a:pPr marR="0" indent="0" algn="l" rtl="0">
                        <a:spcBef>
                          <a:spcPts val="0"/>
                        </a:spcBef>
                        <a:spcAft>
                          <a:spcPts val="0"/>
                        </a:spcAft>
                      </a:pPr>
                      <a:r>
                        <a:rPr lang="en-US" sz="1200" kern="1400" dirty="0">
                          <a:ln>
                            <a:noFill/>
                          </a:ln>
                          <a:solidFill>
                            <a:srgbClr val="000000"/>
                          </a:solidFill>
                          <a:effectLst/>
                          <a:latin typeface="Calibri" panose="020F0502020204030204" pitchFamily="34" charset="0"/>
                          <a:cs typeface="Calibri" panose="020F0502020204030204" pitchFamily="34" charset="0"/>
                        </a:rPr>
                        <a:t>TOTAL</a:t>
                      </a:r>
                      <a:br>
                        <a:rPr lang="en-US" sz="1200" kern="1400" dirty="0">
                          <a:ln>
                            <a:noFill/>
                          </a:ln>
                          <a:solidFill>
                            <a:srgbClr val="000000"/>
                          </a:solidFill>
                          <a:effectLst/>
                          <a:latin typeface="Calibri" panose="020F0502020204030204" pitchFamily="34" charset="0"/>
                          <a:cs typeface="Calibri" panose="020F0502020204030204" pitchFamily="34" charset="0"/>
                        </a:rPr>
                      </a:br>
                      <a:r>
                        <a:rPr lang="en-US" sz="1200" kern="1400" dirty="0">
                          <a:ln>
                            <a:noFill/>
                          </a:ln>
                          <a:solidFill>
                            <a:srgbClr val="000000"/>
                          </a:solidFill>
                          <a:effectLst/>
                          <a:latin typeface="Calibri" panose="020F0502020204030204" pitchFamily="34" charset="0"/>
                          <a:cs typeface="Calibri" panose="020F0502020204030204" pitchFamily="34" charset="0"/>
                        </a:rPr>
                        <a:t>Enter on Front</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l"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   101</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R="0" indent="0" algn="r" rtl="0">
                        <a:spcBef>
                          <a:spcPts val="0"/>
                        </a:spcBef>
                        <a:spcAft>
                          <a:spcPts val="0"/>
                        </a:spcAft>
                      </a:pPr>
                      <a:r>
                        <a:rPr lang="en-US" sz="1200" b="1" kern="1400" dirty="0">
                          <a:ln>
                            <a:noFill/>
                          </a:ln>
                          <a:solidFill>
                            <a:srgbClr val="008000"/>
                          </a:solidFill>
                          <a:effectLst/>
                          <a:latin typeface="Calibri" panose="020F0502020204030204" pitchFamily="34" charset="0"/>
                          <a:cs typeface="Calibri" panose="020F0502020204030204" pitchFamily="34" charset="0"/>
                        </a:rPr>
                        <a:t>00</a:t>
                      </a:r>
                    </a:p>
                  </a:txBody>
                  <a:tcPr marL="36576" marR="36576" marT="36576" marB="36576">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94457023"/>
                  </a:ext>
                </a:extLst>
              </a:tr>
            </a:tbl>
          </a:graphicData>
        </a:graphic>
      </p:graphicFrame>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062" y="2082834"/>
            <a:ext cx="579185" cy="57590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4600" y="609600"/>
            <a:ext cx="4362449" cy="1151965"/>
          </a:xfrm>
        </p:spPr>
        <p:txBody>
          <a:bodyPr/>
          <a:lstStyle/>
          <a:p>
            <a:pPr eaLnBrk="1" hangingPunct="1"/>
            <a:r>
              <a:rPr lang="en-US" dirty="0"/>
              <a:t>Writing a Check</a:t>
            </a:r>
          </a:p>
        </p:txBody>
      </p:sp>
      <p:sp>
        <p:nvSpPr>
          <p:cNvPr id="29699" name="Rectangle 3"/>
          <p:cNvSpPr>
            <a:spLocks noGrp="1" noChangeArrowheads="1"/>
          </p:cNvSpPr>
          <p:nvPr>
            <p:ph sz="quarter" idx="13"/>
          </p:nvPr>
        </p:nvSpPr>
        <p:spPr>
          <a:xfrm>
            <a:off x="1066800" y="1913965"/>
            <a:ext cx="7796030" cy="3191435"/>
          </a:xfrm>
        </p:spPr>
        <p:txBody>
          <a:bodyPr>
            <a:noAutofit/>
          </a:bodyPr>
          <a:lstStyle/>
          <a:p>
            <a:pPr eaLnBrk="1" hangingPunct="1">
              <a:lnSpc>
                <a:spcPct val="90000"/>
              </a:lnSpc>
            </a:pPr>
            <a:r>
              <a:rPr lang="en-US" sz="2400" cap="none" dirty="0">
                <a:latin typeface="Leelawadee UI" panose="020B0502040204020203" pitchFamily="34" charset="-34"/>
                <a:cs typeface="Leelawadee UI" panose="020B0502040204020203" pitchFamily="34" charset="-34"/>
              </a:rPr>
              <a:t>To pay for items using a checking account</a:t>
            </a:r>
          </a:p>
          <a:p>
            <a:pPr lvl="1" eaLnBrk="1" hangingPunct="1">
              <a:lnSpc>
                <a:spcPct val="90000"/>
              </a:lnSpc>
            </a:pPr>
            <a:r>
              <a:rPr lang="en-US" sz="2400" cap="none" dirty="0">
                <a:latin typeface="Leelawadee UI" panose="020B0502040204020203" pitchFamily="34" charset="-34"/>
                <a:cs typeface="Leelawadee UI" panose="020B0502040204020203" pitchFamily="34" charset="-34"/>
              </a:rPr>
              <a:t>A check is given as a form of payment</a:t>
            </a:r>
          </a:p>
          <a:p>
            <a:pPr lvl="1" eaLnBrk="1" hangingPunct="1">
              <a:lnSpc>
                <a:spcPct val="90000"/>
              </a:lnSpc>
            </a:pPr>
            <a:r>
              <a:rPr lang="en-US" sz="2400" cap="none" dirty="0">
                <a:latin typeface="Leelawadee UI" panose="020B0502040204020203" pitchFamily="34" charset="-34"/>
                <a:cs typeface="Leelawadee UI" panose="020B0502040204020203" pitchFamily="34" charset="-34"/>
              </a:rPr>
              <a:t>Must be completed, signed &amp; given to the person or business asking for payment</a:t>
            </a:r>
          </a:p>
          <a:p>
            <a:pPr eaLnBrk="1" hangingPunct="1">
              <a:lnSpc>
                <a:spcPct val="90000"/>
              </a:lnSpc>
            </a:pPr>
            <a:r>
              <a:rPr lang="en-US" sz="2400" cap="none" dirty="0">
                <a:latin typeface="Leelawadee UI" panose="020B0502040204020203" pitchFamily="34" charset="-34"/>
                <a:cs typeface="Leelawadee UI" panose="020B0502040204020203" pitchFamily="34" charset="-34"/>
              </a:rPr>
              <a:t>Pre-printed items on a check</a:t>
            </a:r>
          </a:p>
          <a:p>
            <a:pPr lvl="1" eaLnBrk="1" hangingPunct="1">
              <a:lnSpc>
                <a:spcPct val="90000"/>
              </a:lnSpc>
            </a:pPr>
            <a:r>
              <a:rPr lang="en-US" sz="2400" cap="none" dirty="0">
                <a:latin typeface="Leelawadee UI" panose="020B0502040204020203" pitchFamily="34" charset="-34"/>
                <a:cs typeface="Leelawadee UI" panose="020B0502040204020203" pitchFamily="34" charset="-34"/>
              </a:rPr>
              <a:t>Name and address of account holder</a:t>
            </a:r>
          </a:p>
          <a:p>
            <a:pPr lvl="1" eaLnBrk="1" hangingPunct="1">
              <a:lnSpc>
                <a:spcPct val="90000"/>
              </a:lnSpc>
            </a:pPr>
            <a:r>
              <a:rPr lang="en-US" sz="2400" cap="none" dirty="0">
                <a:latin typeface="Leelawadee UI" panose="020B0502040204020203" pitchFamily="34" charset="-34"/>
                <a:cs typeface="Leelawadee UI" panose="020B0502040204020203" pitchFamily="34" charset="-34"/>
              </a:rPr>
              <a:t>Name and address of </a:t>
            </a:r>
            <a:r>
              <a:rPr lang="en-US" sz="2400" cap="none" dirty="0"/>
              <a:t>depository</a:t>
            </a:r>
            <a:r>
              <a:rPr lang="en-US" sz="2400" cap="none" dirty="0">
                <a:latin typeface="Leelawadee UI" panose="020B0502040204020203" pitchFamily="34" charset="-34"/>
                <a:cs typeface="Leelawadee UI" panose="020B0502040204020203" pitchFamily="34" charset="-34"/>
              </a:rPr>
              <a:t> institution</a:t>
            </a:r>
          </a:p>
          <a:p>
            <a:pPr lvl="1" eaLnBrk="1" hangingPunct="1">
              <a:lnSpc>
                <a:spcPct val="90000"/>
              </a:lnSpc>
            </a:pPr>
            <a:r>
              <a:rPr lang="en-US" sz="2400" cap="none" dirty="0">
                <a:latin typeface="Leelawadee UI" panose="020B0502040204020203" pitchFamily="34" charset="-34"/>
                <a:cs typeface="Leelawadee UI" panose="020B0502040204020203" pitchFamily="34" charset="-34"/>
              </a:rPr>
              <a:t>Check number</a:t>
            </a:r>
          </a:p>
          <a:p>
            <a:pPr lvl="1" eaLnBrk="1" hangingPunct="1">
              <a:lnSpc>
                <a:spcPct val="90000"/>
              </a:lnSpc>
            </a:pPr>
            <a:r>
              <a:rPr lang="en-US" sz="2400" cap="none" dirty="0">
                <a:latin typeface="Leelawadee UI" panose="020B0502040204020203" pitchFamily="34" charset="-34"/>
                <a:cs typeface="Leelawadee UI" panose="020B0502040204020203" pitchFamily="34" charset="-34"/>
              </a:rPr>
              <a:t>Identification numbers </a:t>
            </a:r>
          </a:p>
          <a:p>
            <a:pPr marL="457200" lvl="1" indent="0" eaLnBrk="1" hangingPunct="1">
              <a:lnSpc>
                <a:spcPct val="90000"/>
              </a:lnSpc>
              <a:buNone/>
            </a:pPr>
            <a:r>
              <a:rPr lang="en-US" sz="2400" cap="none" dirty="0">
                <a:latin typeface="Leelawadee UI" panose="020B0502040204020203" pitchFamily="34" charset="-34"/>
                <a:cs typeface="Leelawadee UI" panose="020B0502040204020203" pitchFamily="34" charset="-34"/>
              </a:rPr>
              <a:t>   (account &amp; routing)</a:t>
            </a:r>
          </a:p>
        </p:txBody>
      </p:sp>
      <p:pic>
        <p:nvPicPr>
          <p:cNvPr id="29700" name="Picture 4" descr="MCj03194680000[1]"/>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6096000" y="4038600"/>
            <a:ext cx="2581275" cy="197537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90800" y="417195"/>
            <a:ext cx="4191000" cy="1143000"/>
          </a:xfrm>
        </p:spPr>
        <p:txBody>
          <a:bodyPr/>
          <a:lstStyle/>
          <a:p>
            <a:pPr eaLnBrk="1" hangingPunct="1"/>
            <a:r>
              <a:rPr lang="en-US" dirty="0"/>
              <a:t>Writing a Check</a:t>
            </a:r>
          </a:p>
        </p:txBody>
      </p:sp>
      <p:sp>
        <p:nvSpPr>
          <p:cNvPr id="30723" name="Rectangle 3"/>
          <p:cNvSpPr>
            <a:spLocks noGrp="1" noChangeArrowheads="1"/>
          </p:cNvSpPr>
          <p:nvPr>
            <p:ph sz="quarter" idx="13"/>
          </p:nvPr>
        </p:nvSpPr>
        <p:spPr>
          <a:xfrm>
            <a:off x="1447800" y="4257675"/>
            <a:ext cx="7162800" cy="1600200"/>
          </a:xfrm>
        </p:spPr>
        <p:txBody>
          <a:bodyPr>
            <a:normAutofit fontScale="92500" lnSpcReduction="20000"/>
          </a:bodyPr>
          <a:lstStyle/>
          <a:p>
            <a:pPr eaLnBrk="1" hangingPunct="1"/>
            <a:r>
              <a:rPr lang="en-US" sz="2400" b="1" dirty="0"/>
              <a:t>Personal Information</a:t>
            </a:r>
          </a:p>
          <a:p>
            <a:pPr lvl="1" eaLnBrk="1" hangingPunct="1"/>
            <a:r>
              <a:rPr lang="en-US" sz="2200" cap="none" dirty="0"/>
              <a:t>Account holder’s name and address</a:t>
            </a:r>
          </a:p>
          <a:p>
            <a:pPr lvl="1" eaLnBrk="1" hangingPunct="1"/>
            <a:r>
              <a:rPr lang="en-US" sz="2200" cap="none" dirty="0"/>
              <a:t>May include a phone number, but not required</a:t>
            </a:r>
          </a:p>
          <a:p>
            <a:pPr lvl="1" eaLnBrk="1" hangingPunct="1"/>
            <a:r>
              <a:rPr lang="en-US" sz="2200" cap="none" dirty="0"/>
              <a:t>DO NOT list a social security number for safety reasons</a:t>
            </a:r>
          </a:p>
        </p:txBody>
      </p:sp>
      <p:sp>
        <p:nvSpPr>
          <p:cNvPr id="5" name="Down Arrow 4"/>
          <p:cNvSpPr/>
          <p:nvPr/>
        </p:nvSpPr>
        <p:spPr>
          <a:xfrm>
            <a:off x="1844642" y="777240"/>
            <a:ext cx="304800" cy="642486"/>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1600200" y="1447800"/>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C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C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a:ln>
                  <a:noFill/>
                </a:ln>
                <a:solidFill>
                  <a:srgbClr val="C00000"/>
                </a:solidFill>
                <a:effectLst/>
                <a:latin typeface="Script MT Bold" panose="03040602040607080904" pitchFamily="66" charset="0"/>
              </a:rPr>
              <a:t>Yourtown</a:t>
            </a:r>
            <a:r>
              <a:rPr kumimoji="0" lang="en-US" altLang="en-US" sz="1000" b="1" i="0" u="none" strike="noStrike" cap="none" normalizeH="0" baseline="0" dirty="0">
                <a:ln>
                  <a:noFill/>
                </a:ln>
                <a:solidFill>
                  <a:srgbClr val="C00000"/>
                </a:solidFill>
                <a:effectLst/>
                <a:latin typeface="Script MT Bold" panose="03040602040607080904" pitchFamily="66" charset="0"/>
              </a:rPr>
              <a:t>, MT  55555</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
        <p:nvSpPr>
          <p:cNvPr id="8"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1" name="Text Box 51"/>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725"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829" y="1606353"/>
            <a:ext cx="1004471" cy="998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28106" y="490086"/>
            <a:ext cx="4191000" cy="1143000"/>
          </a:xfrm>
        </p:spPr>
        <p:txBody>
          <a:bodyPr/>
          <a:lstStyle/>
          <a:p>
            <a:pPr eaLnBrk="1" hangingPunct="1"/>
            <a:r>
              <a:rPr lang="en-US" dirty="0"/>
              <a:t>Writing a Check</a:t>
            </a:r>
          </a:p>
        </p:txBody>
      </p:sp>
      <p:sp>
        <p:nvSpPr>
          <p:cNvPr id="31747" name="Rectangle 3"/>
          <p:cNvSpPr>
            <a:spLocks noGrp="1" noChangeArrowheads="1"/>
          </p:cNvSpPr>
          <p:nvPr>
            <p:ph sz="quarter" idx="13"/>
          </p:nvPr>
        </p:nvSpPr>
        <p:spPr>
          <a:xfrm>
            <a:off x="1066799" y="4419600"/>
            <a:ext cx="7313613" cy="1393825"/>
          </a:xfrm>
        </p:spPr>
        <p:txBody>
          <a:bodyPr>
            <a:noAutofit/>
          </a:bodyPr>
          <a:lstStyle/>
          <a:p>
            <a:pPr eaLnBrk="1" hangingPunct="1"/>
            <a:r>
              <a:rPr lang="en-US" sz="2400" b="1" cap="none" dirty="0"/>
              <a:t>Check number</a:t>
            </a:r>
          </a:p>
          <a:p>
            <a:pPr lvl="1" eaLnBrk="1" hangingPunct="1"/>
            <a:r>
              <a:rPr lang="en-US" sz="2400" cap="none" dirty="0"/>
              <a:t>Numbers used to identify checks</a:t>
            </a:r>
          </a:p>
          <a:p>
            <a:pPr lvl="1" eaLnBrk="1" hangingPunct="1"/>
            <a:r>
              <a:rPr lang="en-US" sz="2400" cap="none" dirty="0"/>
              <a:t>Printed chronologically</a:t>
            </a:r>
          </a:p>
        </p:txBody>
      </p:sp>
      <p:sp>
        <p:nvSpPr>
          <p:cNvPr id="7"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00200" y="1477419"/>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11"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C00000"/>
                </a:solidFill>
                <a:effectLst/>
                <a:latin typeface="Adobe Jenson Pro" charset="0"/>
              </a:rPr>
              <a:t>301</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
        <p:nvSpPr>
          <p:cNvPr id="12"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Down Arrow 1"/>
          <p:cNvSpPr/>
          <p:nvPr/>
        </p:nvSpPr>
        <p:spPr>
          <a:xfrm>
            <a:off x="7010400" y="957714"/>
            <a:ext cx="304800" cy="642486"/>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51"/>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6403" y="1597594"/>
            <a:ext cx="1004471" cy="998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1999" y="685801"/>
            <a:ext cx="7550013" cy="1151965"/>
          </a:xfrm>
        </p:spPr>
        <p:txBody>
          <a:bodyPr/>
          <a:lstStyle/>
          <a:p>
            <a:pPr eaLnBrk="1" hangingPunct="1"/>
            <a:r>
              <a:rPr lang="en-US" sz="3600" dirty="0"/>
              <a:t>Why Do People Use Checking Accounts?</a:t>
            </a:r>
          </a:p>
        </p:txBody>
      </p:sp>
      <p:sp>
        <p:nvSpPr>
          <p:cNvPr id="6147" name="Rectangle 3"/>
          <p:cNvSpPr>
            <a:spLocks noGrp="1" noChangeArrowheads="1"/>
          </p:cNvSpPr>
          <p:nvPr>
            <p:ph sz="quarter" idx="13"/>
          </p:nvPr>
        </p:nvSpPr>
        <p:spPr>
          <a:xfrm>
            <a:off x="761999" y="1676400"/>
            <a:ext cx="8153400" cy="4267200"/>
          </a:xfrm>
        </p:spPr>
        <p:txBody>
          <a:bodyPr anchor="ctr">
            <a:normAutofit/>
          </a:bodyPr>
          <a:lstStyle/>
          <a:p>
            <a:pPr>
              <a:lnSpc>
                <a:spcPct val="130000"/>
              </a:lnSpc>
              <a:spcBef>
                <a:spcPts val="0"/>
              </a:spcBef>
            </a:pPr>
            <a:r>
              <a:rPr lang="en-US" sz="2400" b="1" cap="none" dirty="0"/>
              <a:t>Reduces the need to carry large amounts of cash</a:t>
            </a:r>
          </a:p>
          <a:p>
            <a:pPr lvl="1">
              <a:lnSpc>
                <a:spcPct val="130000"/>
              </a:lnSpc>
              <a:spcBef>
                <a:spcPts val="0"/>
              </a:spcBef>
            </a:pPr>
            <a:r>
              <a:rPr lang="en-US" sz="2400" cap="none" dirty="0"/>
              <a:t>Close to 50% of Americans carry </a:t>
            </a:r>
            <a:r>
              <a:rPr lang="en-US" sz="2400" b="1" cap="none" dirty="0">
                <a:solidFill>
                  <a:srgbClr val="008000"/>
                </a:solidFill>
                <a:hlinkClick r:id="rId2"/>
              </a:rPr>
              <a:t>$20 in cash or less</a:t>
            </a:r>
            <a:r>
              <a:rPr lang="en-US" sz="2400" cap="none" dirty="0"/>
              <a:t> each day. </a:t>
            </a:r>
            <a:r>
              <a:rPr lang="en-US" sz="1600" cap="none" dirty="0"/>
              <a:t>(Source: Wisebread 2016) </a:t>
            </a:r>
            <a:endParaRPr lang="en-US" sz="2200" b="1" cap="none" dirty="0"/>
          </a:p>
          <a:p>
            <a:pPr>
              <a:lnSpc>
                <a:spcPct val="130000"/>
              </a:lnSpc>
              <a:spcBef>
                <a:spcPts val="0"/>
              </a:spcBef>
            </a:pPr>
            <a:r>
              <a:rPr lang="en-US" sz="2400" b="1" cap="none" dirty="0"/>
              <a:t>Convenience – useful for paying bills</a:t>
            </a:r>
          </a:p>
          <a:p>
            <a:pPr>
              <a:lnSpc>
                <a:spcPct val="130000"/>
              </a:lnSpc>
              <a:spcBef>
                <a:spcPts val="0"/>
              </a:spcBef>
            </a:pPr>
            <a:r>
              <a:rPr lang="en-US" sz="2400" b="1" cap="none" dirty="0"/>
              <a:t>Spending plan tool</a:t>
            </a:r>
          </a:p>
          <a:p>
            <a:pPr lvl="1">
              <a:lnSpc>
                <a:spcPct val="130000"/>
              </a:lnSpc>
              <a:spcBef>
                <a:spcPts val="0"/>
              </a:spcBef>
            </a:pPr>
            <a:r>
              <a:rPr lang="en-US" sz="2400" b="1" cap="none" dirty="0"/>
              <a:t>Keeps a record of where money is spent</a:t>
            </a:r>
          </a:p>
          <a:p>
            <a:pPr>
              <a:lnSpc>
                <a:spcPct val="130000"/>
              </a:lnSpc>
              <a:spcBef>
                <a:spcPts val="0"/>
              </a:spcBef>
            </a:pPr>
            <a:r>
              <a:rPr lang="en-US" sz="2400" b="1" cap="none" dirty="0"/>
              <a:t>Safety – using checks and debit cards is safer than carrying cash</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00800" y="2971800"/>
            <a:ext cx="2275114" cy="1447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667000" y="609600"/>
            <a:ext cx="4267200" cy="1143000"/>
          </a:xfrm>
        </p:spPr>
        <p:txBody>
          <a:bodyPr/>
          <a:lstStyle/>
          <a:p>
            <a:pPr eaLnBrk="1" hangingPunct="1"/>
            <a:r>
              <a:rPr lang="en-US" dirty="0"/>
              <a:t>Writing a Check</a:t>
            </a:r>
          </a:p>
        </p:txBody>
      </p:sp>
      <p:sp>
        <p:nvSpPr>
          <p:cNvPr id="32771" name="Rectangle 3"/>
          <p:cNvSpPr>
            <a:spLocks noGrp="1" noChangeArrowheads="1"/>
          </p:cNvSpPr>
          <p:nvPr>
            <p:ph sz="quarter" idx="13"/>
          </p:nvPr>
        </p:nvSpPr>
        <p:spPr>
          <a:xfrm>
            <a:off x="1219200" y="4625975"/>
            <a:ext cx="7239000" cy="1393825"/>
          </a:xfrm>
        </p:spPr>
        <p:txBody>
          <a:bodyPr>
            <a:normAutofit lnSpcReduction="10000"/>
          </a:bodyPr>
          <a:lstStyle/>
          <a:p>
            <a:pPr eaLnBrk="1" hangingPunct="1"/>
            <a:r>
              <a:rPr lang="en-US" sz="2400" b="1" cap="none" dirty="0"/>
              <a:t>Date</a:t>
            </a:r>
          </a:p>
          <a:p>
            <a:pPr lvl="1" eaLnBrk="1" hangingPunct="1"/>
            <a:r>
              <a:rPr lang="en-US" sz="2400" cap="none" dirty="0"/>
              <a:t>The date the check is written</a:t>
            </a:r>
          </a:p>
          <a:p>
            <a:pPr lvl="2"/>
            <a:r>
              <a:rPr lang="en-US" sz="2200" cap="none" dirty="0"/>
              <a:t>*Do not post-date a check (put a future date on it) </a:t>
            </a:r>
          </a:p>
        </p:txBody>
      </p:sp>
      <p:sp>
        <p:nvSpPr>
          <p:cNvPr id="9" name="Text Box 4"/>
          <p:cNvSpPr txBox="1">
            <a:spLocks noChangeArrowheads="1"/>
          </p:cNvSpPr>
          <p:nvPr/>
        </p:nvSpPr>
        <p:spPr bwMode="auto">
          <a:xfrm>
            <a:off x="5461000" y="2316779"/>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5"/>
          <p:cNvSpPr txBox="1">
            <a:spLocks noChangeArrowheads="1"/>
          </p:cNvSpPr>
          <p:nvPr/>
        </p:nvSpPr>
        <p:spPr bwMode="auto">
          <a:xfrm>
            <a:off x="1640840" y="4022512"/>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p:cNvSpPr>
            <a:spLocks noChangeArrowheads="1"/>
          </p:cNvSpPr>
          <p:nvPr/>
        </p:nvSpPr>
        <p:spPr bwMode="auto">
          <a:xfrm>
            <a:off x="1600200" y="1792287"/>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7"/>
          <p:cNvSpPr txBox="1">
            <a:spLocks noChangeArrowheads="1"/>
          </p:cNvSpPr>
          <p:nvPr/>
        </p:nvSpPr>
        <p:spPr bwMode="auto">
          <a:xfrm>
            <a:off x="1691640" y="1935945"/>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6" name="Down Arrow 5"/>
          <p:cNvSpPr/>
          <p:nvPr/>
        </p:nvSpPr>
        <p:spPr>
          <a:xfrm>
            <a:off x="6324600" y="1524000"/>
            <a:ext cx="304800" cy="642486"/>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8"/>
          <p:cNvSpPr txBox="1">
            <a:spLocks noChangeArrowheads="1"/>
          </p:cNvSpPr>
          <p:nvPr/>
        </p:nvSpPr>
        <p:spPr bwMode="auto">
          <a:xfrm>
            <a:off x="6972300" y="1935945"/>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Line 9"/>
          <p:cNvSpPr>
            <a:spLocks noChangeShapeType="1"/>
          </p:cNvSpPr>
          <p:nvPr/>
        </p:nvSpPr>
        <p:spPr bwMode="auto">
          <a:xfrm>
            <a:off x="2457450" y="3176126"/>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0"/>
          <p:cNvSpPr txBox="1">
            <a:spLocks noChangeArrowheads="1"/>
          </p:cNvSpPr>
          <p:nvPr/>
        </p:nvSpPr>
        <p:spPr bwMode="auto">
          <a:xfrm>
            <a:off x="6572250" y="3318674"/>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1"/>
          <p:cNvSpPr txBox="1">
            <a:spLocks noChangeArrowheads="1"/>
          </p:cNvSpPr>
          <p:nvPr/>
        </p:nvSpPr>
        <p:spPr bwMode="auto">
          <a:xfrm>
            <a:off x="5041900" y="1935945"/>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2"/>
          <p:cNvSpPr txBox="1">
            <a:spLocks noChangeArrowheads="1"/>
          </p:cNvSpPr>
          <p:nvPr/>
        </p:nvSpPr>
        <p:spPr bwMode="auto">
          <a:xfrm>
            <a:off x="1828800" y="3504488"/>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3"/>
          <p:cNvSpPr>
            <a:spLocks noChangeShapeType="1"/>
          </p:cNvSpPr>
          <p:nvPr/>
        </p:nvSpPr>
        <p:spPr bwMode="auto">
          <a:xfrm>
            <a:off x="2000250" y="4245245"/>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4"/>
          <p:cNvSpPr>
            <a:spLocks noChangeShapeType="1"/>
          </p:cNvSpPr>
          <p:nvPr/>
        </p:nvSpPr>
        <p:spPr bwMode="auto">
          <a:xfrm>
            <a:off x="2000250" y="3532499"/>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5"/>
          <p:cNvSpPr txBox="1">
            <a:spLocks noChangeArrowheads="1"/>
          </p:cNvSpPr>
          <p:nvPr/>
        </p:nvSpPr>
        <p:spPr bwMode="auto">
          <a:xfrm>
            <a:off x="1955800" y="2827851"/>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6"/>
          <p:cNvSpPr>
            <a:spLocks noChangeShapeType="1"/>
          </p:cNvSpPr>
          <p:nvPr/>
        </p:nvSpPr>
        <p:spPr bwMode="auto">
          <a:xfrm>
            <a:off x="5772150" y="2534653"/>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7"/>
          <p:cNvSpPr txBox="1">
            <a:spLocks noChangeArrowheads="1"/>
          </p:cNvSpPr>
          <p:nvPr/>
        </p:nvSpPr>
        <p:spPr bwMode="auto">
          <a:xfrm>
            <a:off x="2114550" y="4306801"/>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51"/>
          <p:cNvSpPr txBox="1">
            <a:spLocks noChangeArrowheads="1"/>
          </p:cNvSpPr>
          <p:nvPr/>
        </p:nvSpPr>
        <p:spPr bwMode="auto">
          <a:xfrm>
            <a:off x="6515100" y="2899126"/>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52"/>
          <p:cNvSpPr>
            <a:spLocks noChangeShapeType="1"/>
          </p:cNvSpPr>
          <p:nvPr/>
        </p:nvSpPr>
        <p:spPr bwMode="auto">
          <a:xfrm>
            <a:off x="5486400" y="4245245"/>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45"/>
          <p:cNvSpPr txBox="1">
            <a:spLocks noChangeArrowheads="1"/>
          </p:cNvSpPr>
          <p:nvPr/>
        </p:nvSpPr>
        <p:spPr bwMode="auto">
          <a:xfrm>
            <a:off x="5760844" y="2324879"/>
            <a:ext cx="1325756" cy="313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C00000"/>
                </a:solidFill>
                <a:effectLst/>
                <a:latin typeface="Adobe Jenson Pro" charset="0"/>
              </a:rPr>
              <a:t>September 2, 2XXX</a:t>
            </a:r>
            <a:endParaRPr kumimoji="0" lang="en-US" altLang="en-US" sz="2000" b="1" i="0" u="none" strike="noStrike" cap="none" normalizeH="0" baseline="0" dirty="0">
              <a:ln>
                <a:noFill/>
              </a:ln>
              <a:solidFill>
                <a:srgbClr val="C00000"/>
              </a:solidFill>
              <a:effectLst/>
              <a:latin typeface="Arial" panose="020B0604020202020204" pitchFamily="34" charset="0"/>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8622" y="2182655"/>
            <a:ext cx="1004471" cy="998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14600" y="533400"/>
            <a:ext cx="4648200" cy="1143000"/>
          </a:xfrm>
        </p:spPr>
        <p:txBody>
          <a:bodyPr/>
          <a:lstStyle/>
          <a:p>
            <a:pPr eaLnBrk="1" hangingPunct="1"/>
            <a:r>
              <a:rPr lang="en-US" dirty="0"/>
              <a:t>Writing a Check</a:t>
            </a:r>
          </a:p>
        </p:txBody>
      </p:sp>
      <p:sp>
        <p:nvSpPr>
          <p:cNvPr id="33795" name="Rectangle 3"/>
          <p:cNvSpPr>
            <a:spLocks noGrp="1" noChangeArrowheads="1"/>
          </p:cNvSpPr>
          <p:nvPr>
            <p:ph sz="quarter" idx="13"/>
          </p:nvPr>
        </p:nvSpPr>
        <p:spPr>
          <a:xfrm>
            <a:off x="1066800" y="4549775"/>
            <a:ext cx="7313613" cy="1417948"/>
          </a:xfrm>
        </p:spPr>
        <p:txBody>
          <a:bodyPr>
            <a:noAutofit/>
          </a:bodyPr>
          <a:lstStyle/>
          <a:p>
            <a:pPr eaLnBrk="1" hangingPunct="1"/>
            <a:r>
              <a:rPr lang="en-US" sz="2400" b="1" dirty="0"/>
              <a:t>Pay to the Order of</a:t>
            </a:r>
          </a:p>
          <a:p>
            <a:pPr lvl="1" eaLnBrk="1" hangingPunct="1"/>
            <a:r>
              <a:rPr lang="en-US" sz="2400" cap="none" dirty="0"/>
              <a:t>The name of the person or business to whom the check is being written</a:t>
            </a:r>
          </a:p>
        </p:txBody>
      </p:sp>
      <p:sp>
        <p:nvSpPr>
          <p:cNvPr id="8"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600200" y="1447800"/>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12"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3"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51"/>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46"/>
          <p:cNvSpPr txBox="1">
            <a:spLocks noChangeArrowheads="1"/>
          </p:cNvSpPr>
          <p:nvPr/>
        </p:nvSpPr>
        <p:spPr bwMode="auto">
          <a:xfrm>
            <a:off x="2514600" y="2581535"/>
            <a:ext cx="1289050" cy="285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Trajan Pro" charset="0"/>
              </a:rPr>
              <a:t>Gas ‘N’ Go</a:t>
            </a:r>
            <a:endParaRPr kumimoji="0" lang="en-US" altLang="en-US" sz="3200" b="0" i="0" u="none" strike="noStrike" cap="none" normalizeH="0" baseline="0" dirty="0">
              <a:ln>
                <a:noFill/>
              </a:ln>
              <a:solidFill>
                <a:srgbClr val="C00000"/>
              </a:solidFill>
              <a:effectLst/>
              <a:latin typeface="Arial" panose="020B0604020202020204" pitchFamily="34" charset="0"/>
            </a:endParaRPr>
          </a:p>
        </p:txBody>
      </p:sp>
      <p:sp>
        <p:nvSpPr>
          <p:cNvPr id="3" name="Right Arrow 2"/>
          <p:cNvSpPr/>
          <p:nvPr/>
        </p:nvSpPr>
        <p:spPr>
          <a:xfrm>
            <a:off x="1066800" y="2590800"/>
            <a:ext cx="762000" cy="228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45"/>
          <p:cNvSpPr txBox="1">
            <a:spLocks noChangeArrowheads="1"/>
          </p:cNvSpPr>
          <p:nvPr/>
        </p:nvSpPr>
        <p:spPr bwMode="auto">
          <a:xfrm>
            <a:off x="5760844" y="1981200"/>
            <a:ext cx="1325756" cy="316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dobe Jenson Pro" charset="0"/>
              </a:rPr>
              <a:t>September 2, 2XXX</a:t>
            </a:r>
            <a:endParaRPr kumimoji="0" lang="en-US" altLang="en-US" sz="2000" b="0" i="0" u="none" strike="noStrike" cap="none" normalizeH="0" baseline="0" dirty="0">
              <a:ln>
                <a:noFill/>
              </a:ln>
              <a:effectLst/>
              <a:latin typeface="Arial" panose="020B0604020202020204" pitchFamily="34"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0729" y="1725769"/>
            <a:ext cx="1004471" cy="998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14600" y="567606"/>
            <a:ext cx="4191000" cy="1143000"/>
          </a:xfrm>
        </p:spPr>
        <p:txBody>
          <a:bodyPr/>
          <a:lstStyle/>
          <a:p>
            <a:pPr eaLnBrk="1" hangingPunct="1"/>
            <a:r>
              <a:rPr lang="en-US" dirty="0"/>
              <a:t>Writing a Check</a:t>
            </a:r>
          </a:p>
        </p:txBody>
      </p:sp>
      <p:sp>
        <p:nvSpPr>
          <p:cNvPr id="34819" name="Rectangle 3"/>
          <p:cNvSpPr>
            <a:spLocks noGrp="1" noChangeArrowheads="1"/>
          </p:cNvSpPr>
          <p:nvPr>
            <p:ph sz="quarter" idx="13"/>
          </p:nvPr>
        </p:nvSpPr>
        <p:spPr>
          <a:xfrm>
            <a:off x="1143000" y="4419600"/>
            <a:ext cx="8001000" cy="1600200"/>
          </a:xfrm>
        </p:spPr>
        <p:txBody>
          <a:bodyPr/>
          <a:lstStyle/>
          <a:p>
            <a:pPr eaLnBrk="1" hangingPunct="1">
              <a:lnSpc>
                <a:spcPct val="90000"/>
              </a:lnSpc>
            </a:pPr>
            <a:r>
              <a:rPr lang="en-US" sz="2000" b="1" cap="none" dirty="0"/>
              <a:t>Amount of the check in numerals</a:t>
            </a:r>
          </a:p>
          <a:p>
            <a:pPr lvl="1" eaLnBrk="1" hangingPunct="1">
              <a:lnSpc>
                <a:spcPct val="90000"/>
              </a:lnSpc>
            </a:pPr>
            <a:r>
              <a:rPr lang="en-US" sz="1800" cap="none" dirty="0"/>
              <a:t>The amount of the check written numerically in the box</a:t>
            </a:r>
          </a:p>
          <a:p>
            <a:pPr lvl="1" eaLnBrk="1" hangingPunct="1">
              <a:lnSpc>
                <a:spcPct val="90000"/>
              </a:lnSpc>
            </a:pPr>
            <a:r>
              <a:rPr lang="en-US" sz="1800" cap="none" dirty="0"/>
              <a:t>Write the cents smaller and underline</a:t>
            </a:r>
          </a:p>
          <a:p>
            <a:pPr lvl="1" eaLnBrk="1" hangingPunct="1">
              <a:lnSpc>
                <a:spcPct val="90000"/>
              </a:lnSpc>
            </a:pPr>
            <a:r>
              <a:rPr lang="en-US" sz="1800" cap="none" dirty="0"/>
              <a:t>Write the numbers directly next the dollar sign to prevent someone else from adding numbers to change the amount</a:t>
            </a:r>
          </a:p>
        </p:txBody>
      </p:sp>
      <p:sp>
        <p:nvSpPr>
          <p:cNvPr id="3" name="Down Arrow 2"/>
          <p:cNvSpPr/>
          <p:nvPr/>
        </p:nvSpPr>
        <p:spPr>
          <a:xfrm>
            <a:off x="7010400" y="1977451"/>
            <a:ext cx="247650" cy="460949"/>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Script MT Bold" panose="03040602040607080904" pitchFamily="66" charset="0"/>
              </a:rPr>
              <a:t>Memo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600200" y="1447800"/>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12"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51"/>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18288"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$15.</a:t>
            </a:r>
            <a:r>
              <a:rPr kumimoji="0" lang="en-US" altLang="en-US" sz="1800" b="0" i="0" u="sng" strike="noStrike" cap="none" normalizeH="0" baseline="30000" dirty="0">
                <a:ln>
                  <a:noFill/>
                </a:ln>
                <a:solidFill>
                  <a:srgbClr val="C00000"/>
                </a:solidFill>
                <a:effectLst/>
                <a:latin typeface="Calibri" panose="020F0502020204030204" pitchFamily="34" charset="0"/>
                <a:cs typeface="Calibri" panose="020F0502020204030204" pitchFamily="34" charset="0"/>
              </a:rPr>
              <a:t>78</a:t>
            </a:r>
          </a:p>
        </p:txBody>
      </p:sp>
      <p:sp>
        <p:nvSpPr>
          <p:cNvPr id="23"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46"/>
          <p:cNvSpPr txBox="1">
            <a:spLocks noChangeArrowheads="1"/>
          </p:cNvSpPr>
          <p:nvPr/>
        </p:nvSpPr>
        <p:spPr bwMode="auto">
          <a:xfrm>
            <a:off x="2590800" y="2581535"/>
            <a:ext cx="1233065" cy="285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Gas ‘N’ Go</a:t>
            </a:r>
            <a:endParaRPr kumimoji="0" lang="en-US" altLang="en-US" sz="3200" i="0" u="none" strike="noStrike" cap="none" normalizeH="0" baseline="0" dirty="0">
              <a:ln>
                <a:noFill/>
              </a:ln>
              <a:effectLst/>
              <a:latin typeface="Arial" panose="020B0604020202020204" pitchFamily="34" charset="0"/>
            </a:endParaRPr>
          </a:p>
        </p:txBody>
      </p:sp>
      <p:sp>
        <p:nvSpPr>
          <p:cNvPr id="25" name="Text Box 45"/>
          <p:cNvSpPr txBox="1">
            <a:spLocks noChangeArrowheads="1"/>
          </p:cNvSpPr>
          <p:nvPr/>
        </p:nvSpPr>
        <p:spPr bwMode="auto">
          <a:xfrm>
            <a:off x="5760844" y="1981200"/>
            <a:ext cx="1325756" cy="316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dobe Jenson Pro" charset="0"/>
              </a:rPr>
              <a:t>September 2, 2XXX</a:t>
            </a:r>
            <a:endParaRPr kumimoji="0" lang="en-US" altLang="en-US" sz="2000" b="0" i="0" u="none" strike="noStrike" cap="none" normalizeH="0" baseline="0" dirty="0">
              <a:ln>
                <a:noFill/>
              </a:ln>
              <a:effectLst/>
              <a:latin typeface="Arial" panose="020B0604020202020204" pitchFamily="34" charset="0"/>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7177" y="1675826"/>
            <a:ext cx="1004471" cy="998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705100" y="533400"/>
            <a:ext cx="4267200" cy="1143000"/>
          </a:xfrm>
        </p:spPr>
        <p:txBody>
          <a:bodyPr/>
          <a:lstStyle/>
          <a:p>
            <a:pPr eaLnBrk="1" hangingPunct="1"/>
            <a:r>
              <a:rPr lang="en-US" dirty="0"/>
              <a:t>Writing a Check</a:t>
            </a:r>
          </a:p>
        </p:txBody>
      </p:sp>
      <p:sp>
        <p:nvSpPr>
          <p:cNvPr id="35843" name="Rectangle 3"/>
          <p:cNvSpPr>
            <a:spLocks noGrp="1" noChangeArrowheads="1"/>
          </p:cNvSpPr>
          <p:nvPr>
            <p:ph sz="quarter" idx="13"/>
          </p:nvPr>
        </p:nvSpPr>
        <p:spPr>
          <a:xfrm>
            <a:off x="838200" y="4344302"/>
            <a:ext cx="8001000" cy="1600200"/>
          </a:xfrm>
        </p:spPr>
        <p:txBody>
          <a:bodyPr/>
          <a:lstStyle/>
          <a:p>
            <a:pPr eaLnBrk="1" hangingPunct="1">
              <a:lnSpc>
                <a:spcPct val="90000"/>
              </a:lnSpc>
            </a:pPr>
            <a:r>
              <a:rPr lang="en-US" sz="2000" b="1" cap="none" dirty="0"/>
              <a:t>Amount of the check in words</a:t>
            </a:r>
          </a:p>
          <a:p>
            <a:pPr lvl="1" eaLnBrk="1" hangingPunct="1">
              <a:lnSpc>
                <a:spcPct val="90000"/>
              </a:lnSpc>
            </a:pPr>
            <a:r>
              <a:rPr lang="en-US" sz="1800" cap="none" dirty="0"/>
              <a:t>The amount of the check written in words on the second line</a:t>
            </a:r>
          </a:p>
          <a:p>
            <a:pPr lvl="1" eaLnBrk="1" hangingPunct="1">
              <a:lnSpc>
                <a:spcPct val="90000"/>
              </a:lnSpc>
            </a:pPr>
            <a:r>
              <a:rPr lang="en-US" sz="1800" cap="none" dirty="0"/>
              <a:t>Start at the far left of the line, write the amount in words, followed by ‘and’, and the amount of cents over 100; draw a line from the end of the words to the word ‘dollars’</a:t>
            </a:r>
          </a:p>
        </p:txBody>
      </p:sp>
      <p:sp>
        <p:nvSpPr>
          <p:cNvPr id="9"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p:cNvSpPr>
            <a:spLocks noChangeArrowheads="1"/>
          </p:cNvSpPr>
          <p:nvPr/>
        </p:nvSpPr>
        <p:spPr bwMode="auto">
          <a:xfrm>
            <a:off x="1600200" y="1447800"/>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13"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46"/>
          <p:cNvSpPr txBox="1">
            <a:spLocks noChangeArrowheads="1"/>
          </p:cNvSpPr>
          <p:nvPr/>
        </p:nvSpPr>
        <p:spPr bwMode="auto">
          <a:xfrm>
            <a:off x="2590800" y="2581535"/>
            <a:ext cx="1233065" cy="285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Gas ‘N’ Go</a:t>
            </a:r>
            <a:endParaRPr kumimoji="0" lang="en-US" altLang="en-US" sz="3200" i="0" u="none" strike="noStrike" cap="none" normalizeH="0" baseline="0" dirty="0">
              <a:ln>
                <a:noFill/>
              </a:ln>
              <a:effectLst/>
              <a:latin typeface="Arial" panose="020B0604020202020204" pitchFamily="34" charset="0"/>
            </a:endParaRPr>
          </a:p>
        </p:txBody>
      </p:sp>
      <p:sp>
        <p:nvSpPr>
          <p:cNvPr id="26" name="Text Box 45"/>
          <p:cNvSpPr txBox="1">
            <a:spLocks noChangeArrowheads="1"/>
          </p:cNvSpPr>
          <p:nvPr/>
        </p:nvSpPr>
        <p:spPr bwMode="auto">
          <a:xfrm>
            <a:off x="5760844" y="1981200"/>
            <a:ext cx="1325756" cy="316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dobe Jenson Pro" charset="0"/>
              </a:rPr>
              <a:t>September 2, 2XXX</a:t>
            </a:r>
            <a:endParaRPr kumimoji="0" lang="en-US" altLang="en-US" sz="2000" b="0" i="0" u="none" strike="noStrike" cap="none" normalizeH="0" baseline="0" dirty="0">
              <a:ln>
                <a:noFill/>
              </a:ln>
              <a:effectLst/>
              <a:latin typeface="Arial" panose="020B0604020202020204" pitchFamily="34" charset="0"/>
            </a:endParaRPr>
          </a:p>
        </p:txBody>
      </p:sp>
      <p:sp>
        <p:nvSpPr>
          <p:cNvPr id="3" name="Right Arrow 2"/>
          <p:cNvSpPr/>
          <p:nvPr/>
        </p:nvSpPr>
        <p:spPr>
          <a:xfrm>
            <a:off x="1143000" y="2971800"/>
            <a:ext cx="685800" cy="228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47"/>
          <p:cNvSpPr txBox="1">
            <a:spLocks noChangeArrowheads="1"/>
          </p:cNvSpPr>
          <p:nvPr/>
        </p:nvSpPr>
        <p:spPr bwMode="auto">
          <a:xfrm>
            <a:off x="1828800" y="2928762"/>
            <a:ext cx="3943350" cy="23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Trajan Pro" charset="0"/>
              </a:rPr>
              <a:t>Fifteen and 78/100</a:t>
            </a:r>
            <a:endParaRPr kumimoji="0" lang="en-US" altLang="en-US" sz="3200" b="0" i="0" u="none" strike="noStrike" cap="none" normalizeH="0" baseline="0" dirty="0">
              <a:ln>
                <a:noFill/>
              </a:ln>
              <a:solidFill>
                <a:srgbClr val="C00000"/>
              </a:solidFill>
              <a:effectLst/>
              <a:latin typeface="Arial" panose="020B0604020202020204" pitchFamily="34" charset="0"/>
            </a:endParaRPr>
          </a:p>
        </p:txBody>
      </p:sp>
      <p:cxnSp>
        <p:nvCxnSpPr>
          <p:cNvPr id="5" name="Straight Connector 4"/>
          <p:cNvCxnSpPr>
            <a:cxnSpLocks/>
          </p:cNvCxnSpPr>
          <p:nvPr/>
        </p:nvCxnSpPr>
        <p:spPr>
          <a:xfrm>
            <a:off x="4057650" y="3048000"/>
            <a:ext cx="23431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340" y="1617274"/>
            <a:ext cx="1004471" cy="998787"/>
          </a:xfrm>
          <a:prstGeom prst="rect">
            <a:avLst/>
          </a:prstGeom>
        </p:spPr>
      </p:pic>
      <p:sp>
        <p:nvSpPr>
          <p:cNvPr id="29" name="Text Box 51">
            <a:extLst>
              <a:ext uri="{FF2B5EF4-FFF2-40B4-BE49-F238E27FC236}">
                <a16:creationId xmlns:a16="http://schemas.microsoft.com/office/drawing/2014/main" id="{84C52184-DF1F-7243-9F23-BBCC076B21CB}"/>
              </a:ext>
            </a:extLst>
          </p:cNvPr>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18288"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Calibri" panose="020F0502020204030204" pitchFamily="34" charset="0"/>
                <a:cs typeface="Calibri" panose="020F0502020204030204" pitchFamily="34" charset="0"/>
              </a:rPr>
              <a:t>$15.</a:t>
            </a:r>
            <a:r>
              <a:rPr kumimoji="0" lang="en-US" altLang="en-US" sz="1800" b="0" i="0" u="sng" strike="noStrike" cap="none" normalizeH="0" baseline="30000" dirty="0">
                <a:ln>
                  <a:noFill/>
                </a:ln>
                <a:effectLst/>
                <a:latin typeface="Calibri" panose="020F0502020204030204" pitchFamily="34" charset="0"/>
                <a:cs typeface="Calibri" panose="020F0502020204030204" pitchFamily="34" charset="0"/>
              </a:rPr>
              <a:t>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90800" y="533400"/>
            <a:ext cx="4114800" cy="1143000"/>
          </a:xfrm>
        </p:spPr>
        <p:txBody>
          <a:bodyPr/>
          <a:lstStyle/>
          <a:p>
            <a:pPr eaLnBrk="1" hangingPunct="1"/>
            <a:r>
              <a:rPr lang="en-US" dirty="0"/>
              <a:t>Writing a Check</a:t>
            </a:r>
          </a:p>
        </p:txBody>
      </p:sp>
      <p:sp>
        <p:nvSpPr>
          <p:cNvPr id="36867" name="Rectangle 3"/>
          <p:cNvSpPr>
            <a:spLocks noGrp="1" noChangeArrowheads="1"/>
          </p:cNvSpPr>
          <p:nvPr>
            <p:ph sz="quarter" idx="13"/>
          </p:nvPr>
        </p:nvSpPr>
        <p:spPr>
          <a:xfrm>
            <a:off x="762000" y="4114800"/>
            <a:ext cx="8229600" cy="1981200"/>
          </a:xfrm>
        </p:spPr>
        <p:txBody>
          <a:bodyPr>
            <a:normAutofit/>
          </a:bodyPr>
          <a:lstStyle/>
          <a:p>
            <a:pPr eaLnBrk="1" hangingPunct="1">
              <a:lnSpc>
                <a:spcPct val="80000"/>
              </a:lnSpc>
            </a:pPr>
            <a:r>
              <a:rPr lang="en-US" sz="2400" b="1" cap="none" dirty="0"/>
              <a:t>Memo</a:t>
            </a:r>
          </a:p>
          <a:p>
            <a:pPr lvl="1" eaLnBrk="1" hangingPunct="1">
              <a:lnSpc>
                <a:spcPct val="80000"/>
              </a:lnSpc>
            </a:pPr>
            <a:r>
              <a:rPr lang="en-US" sz="2000" cap="none" dirty="0"/>
              <a:t>Space used to identify the reason for writing a check; optional</a:t>
            </a:r>
          </a:p>
          <a:p>
            <a:pPr lvl="1" eaLnBrk="1" hangingPunct="1">
              <a:lnSpc>
                <a:spcPct val="80000"/>
              </a:lnSpc>
            </a:pPr>
            <a:r>
              <a:rPr lang="en-US" sz="2000" cap="none" dirty="0"/>
              <a:t>Good place to write information requested by a company when paying a bill, generally the account number</a:t>
            </a:r>
          </a:p>
        </p:txBody>
      </p:sp>
      <p:sp>
        <p:nvSpPr>
          <p:cNvPr id="3" name="Right Arrow 2"/>
          <p:cNvSpPr/>
          <p:nvPr/>
        </p:nvSpPr>
        <p:spPr>
          <a:xfrm>
            <a:off x="990600" y="3733800"/>
            <a:ext cx="533400" cy="2286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600200" y="1447800"/>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12"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46"/>
          <p:cNvSpPr txBox="1">
            <a:spLocks noChangeArrowheads="1"/>
          </p:cNvSpPr>
          <p:nvPr/>
        </p:nvSpPr>
        <p:spPr bwMode="auto">
          <a:xfrm>
            <a:off x="2514600" y="2581535"/>
            <a:ext cx="1404515" cy="285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Gas ‘N’ Go</a:t>
            </a:r>
            <a:endParaRPr kumimoji="0" lang="en-US" altLang="en-US" sz="3200" i="0" u="none" strike="noStrike" cap="none" normalizeH="0" baseline="0" dirty="0">
              <a:ln>
                <a:noFill/>
              </a:ln>
              <a:effectLst/>
              <a:latin typeface="Arial" panose="020B0604020202020204" pitchFamily="34" charset="0"/>
            </a:endParaRPr>
          </a:p>
        </p:txBody>
      </p:sp>
      <p:sp>
        <p:nvSpPr>
          <p:cNvPr id="25" name="Text Box 45"/>
          <p:cNvSpPr txBox="1">
            <a:spLocks noChangeArrowheads="1"/>
          </p:cNvSpPr>
          <p:nvPr/>
        </p:nvSpPr>
        <p:spPr bwMode="auto">
          <a:xfrm>
            <a:off x="5760844" y="1981200"/>
            <a:ext cx="1325756" cy="316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dobe Jenson Pro" charset="0"/>
              </a:rPr>
              <a:t>September 2, 2XXX</a:t>
            </a:r>
            <a:endParaRPr kumimoji="0" lang="en-US" altLang="en-US" sz="2000" b="0" i="0" u="none" strike="noStrike" cap="none" normalizeH="0" baseline="0" dirty="0">
              <a:ln>
                <a:noFill/>
              </a:ln>
              <a:effectLst/>
              <a:latin typeface="Arial" panose="020B0604020202020204" pitchFamily="34" charset="0"/>
            </a:endParaRPr>
          </a:p>
        </p:txBody>
      </p:sp>
      <p:sp>
        <p:nvSpPr>
          <p:cNvPr id="26" name="Text Box 47"/>
          <p:cNvSpPr txBox="1">
            <a:spLocks noChangeArrowheads="1"/>
          </p:cNvSpPr>
          <p:nvPr/>
        </p:nvSpPr>
        <p:spPr bwMode="auto">
          <a:xfrm>
            <a:off x="1917700" y="2928762"/>
            <a:ext cx="3943350" cy="23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Trajan Pro" charset="0"/>
              </a:rPr>
              <a:t>Fifteen and 78/100</a:t>
            </a:r>
            <a:endParaRPr kumimoji="0" lang="en-US" altLang="en-US" sz="3200" u="none" strike="noStrike" cap="none" normalizeH="0" baseline="0" dirty="0">
              <a:ln>
                <a:noFill/>
              </a:ln>
              <a:effectLst/>
              <a:latin typeface="Arial" panose="020B0604020202020204" pitchFamily="34" charset="0"/>
            </a:endParaRPr>
          </a:p>
        </p:txBody>
      </p:sp>
      <p:cxnSp>
        <p:nvCxnSpPr>
          <p:cNvPr id="27" name="Straight Connector 26"/>
          <p:cNvCxnSpPr>
            <a:cxnSpLocks/>
          </p:cNvCxnSpPr>
          <p:nvPr/>
        </p:nvCxnSpPr>
        <p:spPr>
          <a:xfrm>
            <a:off x="3919115" y="3048000"/>
            <a:ext cx="24816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49"/>
          <p:cNvSpPr txBox="1">
            <a:spLocks noChangeArrowheads="1"/>
          </p:cNvSpPr>
          <p:nvPr/>
        </p:nvSpPr>
        <p:spPr bwMode="auto">
          <a:xfrm>
            <a:off x="2171118" y="3669061"/>
            <a:ext cx="1371600" cy="222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Trajan Pro" charset="0"/>
              </a:rPr>
              <a:t>Gas</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808" y="1641347"/>
            <a:ext cx="1004471" cy="998787"/>
          </a:xfrm>
          <a:prstGeom prst="rect">
            <a:avLst/>
          </a:prstGeom>
        </p:spPr>
      </p:pic>
      <p:sp>
        <p:nvSpPr>
          <p:cNvPr id="30" name="Text Box 51">
            <a:extLst>
              <a:ext uri="{FF2B5EF4-FFF2-40B4-BE49-F238E27FC236}">
                <a16:creationId xmlns:a16="http://schemas.microsoft.com/office/drawing/2014/main" id="{220F709D-F815-A84B-B384-0BF4ED4BCBD1}"/>
              </a:ext>
            </a:extLst>
          </p:cNvPr>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18288"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Calibri" panose="020F0502020204030204" pitchFamily="34" charset="0"/>
                <a:cs typeface="Calibri" panose="020F0502020204030204" pitchFamily="34" charset="0"/>
              </a:rPr>
              <a:t>$15.</a:t>
            </a:r>
            <a:r>
              <a:rPr kumimoji="0" lang="en-US" altLang="en-US" sz="1800" b="0" i="0" u="sng" strike="noStrike" cap="none" normalizeH="0" baseline="30000" dirty="0">
                <a:ln>
                  <a:noFill/>
                </a:ln>
                <a:effectLst/>
                <a:latin typeface="Calibri" panose="020F0502020204030204" pitchFamily="34" charset="0"/>
                <a:cs typeface="Calibri" panose="020F0502020204030204" pitchFamily="34" charset="0"/>
              </a:rPr>
              <a:t>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743200" y="609600"/>
            <a:ext cx="4343400" cy="1143000"/>
          </a:xfrm>
        </p:spPr>
        <p:txBody>
          <a:bodyPr/>
          <a:lstStyle/>
          <a:p>
            <a:pPr eaLnBrk="1" hangingPunct="1"/>
            <a:r>
              <a:rPr lang="en-US" dirty="0"/>
              <a:t>Writing a Check</a:t>
            </a:r>
          </a:p>
        </p:txBody>
      </p:sp>
      <p:sp>
        <p:nvSpPr>
          <p:cNvPr id="37891" name="Rectangle 3"/>
          <p:cNvSpPr>
            <a:spLocks noGrp="1" noChangeArrowheads="1"/>
          </p:cNvSpPr>
          <p:nvPr>
            <p:ph sz="quarter" idx="13"/>
          </p:nvPr>
        </p:nvSpPr>
        <p:spPr>
          <a:xfrm>
            <a:off x="914400" y="4400015"/>
            <a:ext cx="7010400" cy="1600200"/>
          </a:xfrm>
        </p:spPr>
        <p:txBody>
          <a:bodyPr>
            <a:normAutofit/>
          </a:bodyPr>
          <a:lstStyle/>
          <a:p>
            <a:pPr eaLnBrk="1" hangingPunct="1"/>
            <a:r>
              <a:rPr lang="en-US" sz="2400" b="1" cap="none" dirty="0"/>
              <a:t>Signature</a:t>
            </a:r>
          </a:p>
          <a:p>
            <a:pPr lvl="1" eaLnBrk="1" hangingPunct="1"/>
            <a:r>
              <a:rPr lang="en-US" sz="2400" cap="none" dirty="0"/>
              <a:t>The account holder’s signature agreeing to the transaction</a:t>
            </a:r>
          </a:p>
        </p:txBody>
      </p:sp>
      <p:sp>
        <p:nvSpPr>
          <p:cNvPr id="8"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600200" y="1447800"/>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12"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tencil" panose="040409050D0802020404" pitchFamily="82" charset="0"/>
              </a:rPr>
              <a:t>0123456789  </a:t>
            </a:r>
            <a:r>
              <a:rPr kumimoji="0" lang="en-US" altLang="en-US" sz="1000" b="1" i="0" u="none" strike="noStrike" cap="none" normalizeH="0" baseline="0">
                <a:ln>
                  <a:noFill/>
                </a:ln>
                <a:solidFill>
                  <a:srgbClr val="000000"/>
                </a:solidFill>
                <a:effectLst/>
                <a:latin typeface="Stencil" panose="040409050D0802020404" pitchFamily="82" charset="0"/>
              </a:rPr>
              <a:t>: </a:t>
            </a:r>
            <a:r>
              <a:rPr kumimoji="0" lang="en-US" altLang="en-US" sz="1000" b="0" i="0" u="none" strike="noStrike" cap="none" normalizeH="0" baseline="0">
                <a:ln>
                  <a:noFill/>
                </a:ln>
                <a:solidFill>
                  <a:srgbClr val="000000"/>
                </a:solidFill>
                <a:effectLst/>
                <a:latin typeface="Stencil" panose="040409050D0802020404" pitchFamily="82" charset="0"/>
              </a:rPr>
              <a:t> 1234567890  </a:t>
            </a:r>
            <a:r>
              <a:rPr kumimoji="0" lang="en-US" altLang="en-US" sz="1000" b="1" i="0" u="none" strike="noStrike" cap="none" normalizeH="0" baseline="0">
                <a:ln>
                  <a:noFill/>
                </a:ln>
                <a:solidFill>
                  <a:srgbClr val="000000"/>
                </a:solidFill>
                <a:effectLst/>
                <a:latin typeface="Stencil" panose="040409050D0802020404" pitchFamily="82" charset="0"/>
              </a:rPr>
              <a:t>:</a:t>
            </a:r>
            <a:r>
              <a:rPr kumimoji="0" lang="en-US" altLang="en-US" sz="1000" b="0" i="0" u="none" strike="noStrike" cap="none" normalizeH="0" baseline="0">
                <a:ln>
                  <a:noFill/>
                </a:ln>
                <a:solidFill>
                  <a:srgbClr val="000000"/>
                </a:solidFill>
                <a:effectLst/>
                <a:latin typeface="Stencil" panose="040409050D0802020404" pitchFamily="82" charset="0"/>
              </a:rPr>
              <a:t>     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46"/>
          <p:cNvSpPr txBox="1">
            <a:spLocks noChangeArrowheads="1"/>
          </p:cNvSpPr>
          <p:nvPr/>
        </p:nvSpPr>
        <p:spPr bwMode="auto">
          <a:xfrm>
            <a:off x="2514600" y="2581535"/>
            <a:ext cx="1309265" cy="285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Gas ‘N’ Go</a:t>
            </a:r>
            <a:endParaRPr kumimoji="0" lang="en-US" altLang="en-US" sz="3200" i="0" u="none" strike="noStrike" cap="none" normalizeH="0" baseline="0" dirty="0">
              <a:ln>
                <a:noFill/>
              </a:ln>
              <a:effectLst/>
              <a:latin typeface="Arial" panose="020B0604020202020204" pitchFamily="34" charset="0"/>
            </a:endParaRPr>
          </a:p>
        </p:txBody>
      </p:sp>
      <p:sp>
        <p:nvSpPr>
          <p:cNvPr id="25" name="Text Box 45"/>
          <p:cNvSpPr txBox="1">
            <a:spLocks noChangeArrowheads="1"/>
          </p:cNvSpPr>
          <p:nvPr/>
        </p:nvSpPr>
        <p:spPr bwMode="auto">
          <a:xfrm>
            <a:off x="5760844" y="1981200"/>
            <a:ext cx="1325756" cy="316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dobe Jenson Pro" charset="0"/>
              </a:rPr>
              <a:t>September 2, 2XXX</a:t>
            </a:r>
            <a:endParaRPr kumimoji="0" lang="en-US" altLang="en-US" sz="2000" b="0" i="0" u="none" strike="noStrike" cap="none" normalizeH="0" baseline="0" dirty="0">
              <a:ln>
                <a:noFill/>
              </a:ln>
              <a:effectLst/>
              <a:latin typeface="Arial" panose="020B0604020202020204" pitchFamily="34" charset="0"/>
            </a:endParaRPr>
          </a:p>
        </p:txBody>
      </p:sp>
      <p:sp>
        <p:nvSpPr>
          <p:cNvPr id="26" name="Text Box 47"/>
          <p:cNvSpPr txBox="1">
            <a:spLocks noChangeArrowheads="1"/>
          </p:cNvSpPr>
          <p:nvPr/>
        </p:nvSpPr>
        <p:spPr bwMode="auto">
          <a:xfrm>
            <a:off x="1917700" y="2928762"/>
            <a:ext cx="3943350" cy="23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Fifteen and 78/100</a:t>
            </a:r>
            <a:endParaRPr kumimoji="0" lang="en-US" altLang="en-US" sz="3200" i="0" u="none" strike="noStrike" cap="none" normalizeH="0" baseline="0" dirty="0">
              <a:ln>
                <a:noFill/>
              </a:ln>
              <a:effectLst/>
              <a:latin typeface="Arial" panose="020B0604020202020204" pitchFamily="34" charset="0"/>
            </a:endParaRPr>
          </a:p>
        </p:txBody>
      </p:sp>
      <p:cxnSp>
        <p:nvCxnSpPr>
          <p:cNvPr id="27" name="Straight Connector 26"/>
          <p:cNvCxnSpPr>
            <a:cxnSpLocks/>
          </p:cNvCxnSpPr>
          <p:nvPr/>
        </p:nvCxnSpPr>
        <p:spPr>
          <a:xfrm>
            <a:off x="3962400" y="30480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49"/>
          <p:cNvSpPr txBox="1">
            <a:spLocks noChangeArrowheads="1"/>
          </p:cNvSpPr>
          <p:nvPr/>
        </p:nvSpPr>
        <p:spPr bwMode="auto">
          <a:xfrm>
            <a:off x="2171118" y="3605398"/>
            <a:ext cx="482017" cy="286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Gas</a:t>
            </a:r>
            <a:endParaRPr kumimoji="0" lang="en-US" altLang="en-US" sz="1800" i="0" u="none" strike="noStrike" cap="none" normalizeH="0" baseline="0" dirty="0">
              <a:ln>
                <a:noFill/>
              </a:ln>
              <a:effectLst/>
              <a:latin typeface="Arial" panose="020B0604020202020204" pitchFamily="34" charset="0"/>
            </a:endParaRPr>
          </a:p>
        </p:txBody>
      </p:sp>
      <p:sp>
        <p:nvSpPr>
          <p:cNvPr id="3" name="Up Arrow 2"/>
          <p:cNvSpPr/>
          <p:nvPr/>
        </p:nvSpPr>
        <p:spPr>
          <a:xfrm>
            <a:off x="6172200" y="3962400"/>
            <a:ext cx="228600" cy="6858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50"/>
          <p:cNvSpPr txBox="1">
            <a:spLocks noChangeArrowheads="1"/>
          </p:cNvSpPr>
          <p:nvPr/>
        </p:nvSpPr>
        <p:spPr bwMode="auto">
          <a:xfrm>
            <a:off x="5556250" y="3570894"/>
            <a:ext cx="1943100" cy="3207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C00000"/>
                </a:solidFill>
                <a:effectLst/>
                <a:latin typeface="Viner Hand ITC" panose="03070502030502020203" pitchFamily="66" charset="0"/>
              </a:rPr>
              <a:t>Sally Smith</a:t>
            </a:r>
            <a:endParaRPr kumimoji="0" lang="en-US" altLang="en-US" sz="2400" b="1" i="0" u="none" strike="noStrike" cap="none" normalizeH="0" baseline="0" dirty="0">
              <a:ln>
                <a:noFill/>
              </a:ln>
              <a:solidFill>
                <a:srgbClr val="C00000"/>
              </a:solidFill>
              <a:effectLst/>
              <a:latin typeface="Arial" panose="020B0604020202020204"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772" y="1666332"/>
            <a:ext cx="1004471" cy="998787"/>
          </a:xfrm>
          <a:prstGeom prst="rect">
            <a:avLst/>
          </a:prstGeom>
        </p:spPr>
      </p:pic>
      <p:sp>
        <p:nvSpPr>
          <p:cNvPr id="30" name="Text Box 51">
            <a:extLst>
              <a:ext uri="{FF2B5EF4-FFF2-40B4-BE49-F238E27FC236}">
                <a16:creationId xmlns:a16="http://schemas.microsoft.com/office/drawing/2014/main" id="{8B79AEE7-224C-3E47-9596-D177450E5CA2}"/>
              </a:ext>
            </a:extLst>
          </p:cNvPr>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18288"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Calibri" panose="020F0502020204030204" pitchFamily="34" charset="0"/>
                <a:cs typeface="Calibri" panose="020F0502020204030204" pitchFamily="34" charset="0"/>
              </a:rPr>
              <a:t>$15.</a:t>
            </a:r>
            <a:r>
              <a:rPr kumimoji="0" lang="en-US" altLang="en-US" sz="1800" b="0" i="0" u="sng" strike="noStrike" cap="none" normalizeH="0" baseline="30000" dirty="0">
                <a:ln>
                  <a:noFill/>
                </a:ln>
                <a:effectLst/>
                <a:latin typeface="Calibri" panose="020F0502020204030204" pitchFamily="34" charset="0"/>
                <a:cs typeface="Calibri" panose="020F0502020204030204" pitchFamily="34" charset="0"/>
              </a:rPr>
              <a:t>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90800" y="457200"/>
            <a:ext cx="4343400" cy="1143000"/>
          </a:xfrm>
        </p:spPr>
        <p:txBody>
          <a:bodyPr/>
          <a:lstStyle/>
          <a:p>
            <a:pPr eaLnBrk="1" hangingPunct="1"/>
            <a:r>
              <a:rPr lang="en-US" dirty="0"/>
              <a:t>Writing a Check</a:t>
            </a:r>
          </a:p>
        </p:txBody>
      </p:sp>
      <p:sp>
        <p:nvSpPr>
          <p:cNvPr id="38915" name="Rectangle 3"/>
          <p:cNvSpPr>
            <a:spLocks noGrp="1" noChangeArrowheads="1"/>
          </p:cNvSpPr>
          <p:nvPr>
            <p:ph sz="quarter" idx="13"/>
          </p:nvPr>
        </p:nvSpPr>
        <p:spPr>
          <a:xfrm>
            <a:off x="914400" y="4419600"/>
            <a:ext cx="7772400" cy="1600200"/>
          </a:xfrm>
        </p:spPr>
        <p:txBody>
          <a:bodyPr>
            <a:noAutofit/>
          </a:bodyPr>
          <a:lstStyle/>
          <a:p>
            <a:pPr eaLnBrk="1" hangingPunct="1">
              <a:lnSpc>
                <a:spcPct val="80000"/>
              </a:lnSpc>
            </a:pPr>
            <a:r>
              <a:rPr lang="en-US" sz="2400" b="1" cap="none" dirty="0"/>
              <a:t>Identification numbers</a:t>
            </a:r>
          </a:p>
          <a:p>
            <a:pPr lvl="1" eaLnBrk="1" hangingPunct="1">
              <a:lnSpc>
                <a:spcPct val="80000"/>
              </a:lnSpc>
            </a:pPr>
            <a:r>
              <a:rPr lang="en-US" sz="2400" cap="none" dirty="0"/>
              <a:t>First - routing numbers to identify the account’s financial institution</a:t>
            </a:r>
          </a:p>
          <a:p>
            <a:pPr lvl="1" eaLnBrk="1" hangingPunct="1">
              <a:lnSpc>
                <a:spcPct val="80000"/>
              </a:lnSpc>
            </a:pPr>
            <a:r>
              <a:rPr lang="en-US" sz="2400" cap="none" dirty="0"/>
              <a:t>Second - account number</a:t>
            </a:r>
          </a:p>
          <a:p>
            <a:pPr lvl="1" eaLnBrk="1" hangingPunct="1">
              <a:lnSpc>
                <a:spcPct val="80000"/>
              </a:lnSpc>
            </a:pPr>
            <a:r>
              <a:rPr lang="en-US" sz="2400" cap="none" dirty="0"/>
              <a:t>Third - check number</a:t>
            </a:r>
          </a:p>
        </p:txBody>
      </p:sp>
      <p:sp>
        <p:nvSpPr>
          <p:cNvPr id="8" name="Text Box 4"/>
          <p:cNvSpPr txBox="1">
            <a:spLocks noChangeArrowheads="1"/>
          </p:cNvSpPr>
          <p:nvPr/>
        </p:nvSpPr>
        <p:spPr bwMode="auto">
          <a:xfrm>
            <a:off x="5461000" y="1972292"/>
            <a:ext cx="62865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640840" y="3678025"/>
            <a:ext cx="416560" cy="21382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Memo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600200" y="1447800"/>
            <a:ext cx="5943600" cy="2779713"/>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7"/>
          <p:cNvSpPr txBox="1">
            <a:spLocks noChangeArrowheads="1"/>
          </p:cNvSpPr>
          <p:nvPr/>
        </p:nvSpPr>
        <p:spPr bwMode="auto">
          <a:xfrm>
            <a:off x="1691640" y="1591458"/>
            <a:ext cx="1508760" cy="696711"/>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Script MT Bold" panose="03040602040607080904" pitchFamily="66" charset="0"/>
              </a:rPr>
              <a:t>Yourtown</a:t>
            </a:r>
            <a:r>
              <a:rPr kumimoji="0" lang="en-US" altLang="en-US" sz="1000" b="0" i="0" u="none" strike="noStrike" cap="none" normalizeH="0" baseline="0" dirty="0">
                <a:ln>
                  <a:noFill/>
                </a:ln>
                <a:effectLst/>
                <a:latin typeface="Script MT Bold" panose="03040602040607080904" pitchFamily="66" charset="0"/>
              </a:rPr>
              <a:t>, MT  55555</a:t>
            </a:r>
            <a:endParaRPr kumimoji="0" lang="en-US" altLang="en-US" sz="1800" b="0" i="0" u="none" strike="noStrike" cap="none" normalizeH="0" baseline="0" dirty="0">
              <a:ln>
                <a:noFill/>
              </a:ln>
              <a:effectLst/>
              <a:latin typeface="Arial" panose="020B0604020202020204" pitchFamily="34" charset="0"/>
            </a:endParaRPr>
          </a:p>
        </p:txBody>
      </p:sp>
      <p:sp>
        <p:nvSpPr>
          <p:cNvPr id="12" name="Text Box 8"/>
          <p:cNvSpPr txBox="1">
            <a:spLocks noChangeArrowheads="1"/>
          </p:cNvSpPr>
          <p:nvPr/>
        </p:nvSpPr>
        <p:spPr bwMode="auto">
          <a:xfrm>
            <a:off x="6972300" y="1591458"/>
            <a:ext cx="480060" cy="2423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dobe Jenson Pro"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9"/>
          <p:cNvSpPr>
            <a:spLocks noChangeShapeType="1"/>
          </p:cNvSpPr>
          <p:nvPr/>
        </p:nvSpPr>
        <p:spPr bwMode="auto">
          <a:xfrm>
            <a:off x="2457450" y="2831639"/>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p:cNvSpPr txBox="1">
            <a:spLocks noChangeArrowheads="1"/>
          </p:cNvSpPr>
          <p:nvPr/>
        </p:nvSpPr>
        <p:spPr bwMode="auto">
          <a:xfrm>
            <a:off x="6572250" y="2974187"/>
            <a:ext cx="685800" cy="21382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1"/>
          <p:cNvSpPr txBox="1">
            <a:spLocks noChangeArrowheads="1"/>
          </p:cNvSpPr>
          <p:nvPr/>
        </p:nvSpPr>
        <p:spPr bwMode="auto">
          <a:xfrm>
            <a:off x="5041900" y="1591458"/>
            <a:ext cx="1028700" cy="3492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dobe Jenson Pro" charset="0"/>
              </a:rPr>
              <a:t>45086244786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p:cNvSpPr txBox="1">
            <a:spLocks noChangeArrowheads="1"/>
          </p:cNvSpPr>
          <p:nvPr/>
        </p:nvSpPr>
        <p:spPr bwMode="auto">
          <a:xfrm>
            <a:off x="1828800" y="3160001"/>
            <a:ext cx="1165860" cy="57379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cript MT Bold" panose="03040602040607080904" pitchFamily="66"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8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3"/>
          <p:cNvSpPr>
            <a:spLocks noChangeShapeType="1"/>
          </p:cNvSpPr>
          <p:nvPr/>
        </p:nvSpPr>
        <p:spPr bwMode="auto">
          <a:xfrm>
            <a:off x="2000250" y="3900758"/>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p:cNvSpPr>
            <a:spLocks noChangeShapeType="1"/>
          </p:cNvSpPr>
          <p:nvPr/>
        </p:nvSpPr>
        <p:spPr bwMode="auto">
          <a:xfrm>
            <a:off x="2000250" y="3188012"/>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p:cNvSpPr txBox="1">
            <a:spLocks noChangeArrowheads="1"/>
          </p:cNvSpPr>
          <p:nvPr/>
        </p:nvSpPr>
        <p:spPr bwMode="auto">
          <a:xfrm>
            <a:off x="1955800" y="2483364"/>
            <a:ext cx="857250" cy="46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Script MT Bold" panose="03040602040607080904" pitchFamily="66" charset="0"/>
              </a:rPr>
              <a:t>Order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6"/>
          <p:cNvSpPr>
            <a:spLocks noChangeShapeType="1"/>
          </p:cNvSpPr>
          <p:nvPr/>
        </p:nvSpPr>
        <p:spPr bwMode="auto">
          <a:xfrm>
            <a:off x="5772150" y="2190166"/>
            <a:ext cx="1085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7"/>
          <p:cNvSpPr txBox="1">
            <a:spLocks noChangeArrowheads="1"/>
          </p:cNvSpPr>
          <p:nvPr/>
        </p:nvSpPr>
        <p:spPr bwMode="auto">
          <a:xfrm>
            <a:off x="2114550" y="3962314"/>
            <a:ext cx="2257425" cy="189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C00000"/>
                </a:solidFill>
                <a:effectLst/>
                <a:latin typeface="Stencil" panose="040409050D0802020404" pitchFamily="82" charset="0"/>
              </a:rPr>
              <a:t>0123456789  </a:t>
            </a:r>
            <a:r>
              <a:rPr kumimoji="0" lang="en-US" altLang="en-US" sz="1000" b="1" i="0" u="none" strike="noStrike" cap="none" normalizeH="0" baseline="0" dirty="0">
                <a:ln>
                  <a:noFill/>
                </a:ln>
                <a:solidFill>
                  <a:srgbClr val="C00000"/>
                </a:solidFill>
                <a:effectLst/>
                <a:latin typeface="Stencil" panose="040409050D0802020404" pitchFamily="82" charset="0"/>
              </a:rPr>
              <a:t>: </a:t>
            </a:r>
            <a:r>
              <a:rPr kumimoji="0" lang="en-US" altLang="en-US" sz="1000" b="0" i="0" u="none" strike="noStrike" cap="none" normalizeH="0" baseline="0" dirty="0">
                <a:ln>
                  <a:noFill/>
                </a:ln>
                <a:solidFill>
                  <a:srgbClr val="C00000"/>
                </a:solidFill>
                <a:effectLst/>
                <a:latin typeface="Stencil" panose="040409050D0802020404" pitchFamily="82" charset="0"/>
              </a:rPr>
              <a:t> 1234567890  </a:t>
            </a:r>
            <a:r>
              <a:rPr kumimoji="0" lang="en-US" altLang="en-US" sz="1000" b="1" i="0" u="none" strike="noStrike" cap="none" normalizeH="0" baseline="0" dirty="0">
                <a:ln>
                  <a:noFill/>
                </a:ln>
                <a:solidFill>
                  <a:srgbClr val="C00000"/>
                </a:solidFill>
                <a:effectLst/>
                <a:latin typeface="Stencil" panose="040409050D0802020404" pitchFamily="82" charset="0"/>
              </a:rPr>
              <a:t>:</a:t>
            </a:r>
            <a:r>
              <a:rPr kumimoji="0" lang="en-US" altLang="en-US" sz="1000" b="0" i="0" u="none" strike="noStrike" cap="none" normalizeH="0" baseline="0" dirty="0">
                <a:ln>
                  <a:noFill/>
                </a:ln>
                <a:solidFill>
                  <a:srgbClr val="C00000"/>
                </a:solidFill>
                <a:effectLst/>
                <a:latin typeface="Stencil" panose="040409050D0802020404" pitchFamily="82" charset="0"/>
              </a:rPr>
              <a:t>     301</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23" name="Line 52"/>
          <p:cNvSpPr>
            <a:spLocks noChangeShapeType="1"/>
          </p:cNvSpPr>
          <p:nvPr/>
        </p:nvSpPr>
        <p:spPr bwMode="auto">
          <a:xfrm>
            <a:off x="5486400" y="3900758"/>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46"/>
          <p:cNvSpPr txBox="1">
            <a:spLocks noChangeArrowheads="1"/>
          </p:cNvSpPr>
          <p:nvPr/>
        </p:nvSpPr>
        <p:spPr bwMode="auto">
          <a:xfrm>
            <a:off x="2514600" y="2581535"/>
            <a:ext cx="1309265" cy="285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Gas ‘N’ Go</a:t>
            </a:r>
            <a:endParaRPr kumimoji="0" lang="en-US" altLang="en-US" sz="3200" i="0" u="none" strike="noStrike" cap="none" normalizeH="0" baseline="0" dirty="0">
              <a:ln>
                <a:noFill/>
              </a:ln>
              <a:effectLst/>
              <a:latin typeface="Arial" panose="020B0604020202020204" pitchFamily="34" charset="0"/>
            </a:endParaRPr>
          </a:p>
        </p:txBody>
      </p:sp>
      <p:sp>
        <p:nvSpPr>
          <p:cNvPr id="25" name="Text Box 45"/>
          <p:cNvSpPr txBox="1">
            <a:spLocks noChangeArrowheads="1"/>
          </p:cNvSpPr>
          <p:nvPr/>
        </p:nvSpPr>
        <p:spPr bwMode="auto">
          <a:xfrm>
            <a:off x="5760844" y="1981200"/>
            <a:ext cx="1325756" cy="316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dobe Jenson Pro" charset="0"/>
              </a:rPr>
              <a:t>September 2, 2XXX</a:t>
            </a:r>
            <a:endParaRPr kumimoji="0" lang="en-US" altLang="en-US" sz="2000" b="0" i="0" u="none" strike="noStrike" cap="none" normalizeH="0" baseline="0" dirty="0">
              <a:ln>
                <a:noFill/>
              </a:ln>
              <a:effectLst/>
              <a:latin typeface="Arial" panose="020B0604020202020204" pitchFamily="34" charset="0"/>
            </a:endParaRPr>
          </a:p>
        </p:txBody>
      </p:sp>
      <p:sp>
        <p:nvSpPr>
          <p:cNvPr id="26" name="Text Box 47"/>
          <p:cNvSpPr txBox="1">
            <a:spLocks noChangeArrowheads="1"/>
          </p:cNvSpPr>
          <p:nvPr/>
        </p:nvSpPr>
        <p:spPr bwMode="auto">
          <a:xfrm>
            <a:off x="1917700" y="2928762"/>
            <a:ext cx="3943350" cy="23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Fifteen and 78/100</a:t>
            </a:r>
            <a:endParaRPr kumimoji="0" lang="en-US" altLang="en-US" sz="3200" i="0" u="none" strike="noStrike" cap="none" normalizeH="0" baseline="0" dirty="0">
              <a:ln>
                <a:noFill/>
              </a:ln>
              <a:effectLst/>
              <a:latin typeface="Arial" panose="020B0604020202020204" pitchFamily="34" charset="0"/>
            </a:endParaRPr>
          </a:p>
        </p:txBody>
      </p:sp>
      <p:cxnSp>
        <p:nvCxnSpPr>
          <p:cNvPr id="27" name="Straight Connector 26"/>
          <p:cNvCxnSpPr>
            <a:cxnSpLocks/>
          </p:cNvCxnSpPr>
          <p:nvPr/>
        </p:nvCxnSpPr>
        <p:spPr>
          <a:xfrm>
            <a:off x="3962400" y="30480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49"/>
          <p:cNvSpPr txBox="1">
            <a:spLocks noChangeArrowheads="1"/>
          </p:cNvSpPr>
          <p:nvPr/>
        </p:nvSpPr>
        <p:spPr bwMode="auto">
          <a:xfrm>
            <a:off x="2171118" y="3676003"/>
            <a:ext cx="482017" cy="286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Trajan Pro" charset="0"/>
              </a:rPr>
              <a:t>Gas</a:t>
            </a:r>
            <a:endParaRPr kumimoji="0" lang="en-US" altLang="en-US" sz="1800" i="0" u="none" strike="noStrike" cap="none" normalizeH="0" baseline="0" dirty="0">
              <a:ln>
                <a:noFill/>
              </a:ln>
              <a:effectLst/>
              <a:latin typeface="Arial" panose="020B0604020202020204" pitchFamily="34" charset="0"/>
            </a:endParaRPr>
          </a:p>
        </p:txBody>
      </p:sp>
      <p:sp>
        <p:nvSpPr>
          <p:cNvPr id="29" name="Text Box 50"/>
          <p:cNvSpPr txBox="1">
            <a:spLocks noChangeArrowheads="1"/>
          </p:cNvSpPr>
          <p:nvPr/>
        </p:nvSpPr>
        <p:spPr bwMode="auto">
          <a:xfrm>
            <a:off x="5556250" y="3570894"/>
            <a:ext cx="1943100" cy="32073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effectLst/>
                <a:latin typeface="Viner Hand ITC" panose="03070502030502020203" pitchFamily="66" charset="0"/>
              </a:rPr>
              <a:t>Sally Smith</a:t>
            </a:r>
            <a:endParaRPr kumimoji="0" lang="en-US" altLang="en-US" sz="2400" i="0" u="none" strike="noStrike" cap="none" normalizeH="0" baseline="0" dirty="0">
              <a:ln>
                <a:noFill/>
              </a:ln>
              <a:effectLst/>
              <a:latin typeface="Arial" panose="020B0604020202020204" pitchFamily="34" charset="0"/>
            </a:endParaRPr>
          </a:p>
        </p:txBody>
      </p:sp>
      <p:sp>
        <p:nvSpPr>
          <p:cNvPr id="4" name="Right Arrow 3"/>
          <p:cNvSpPr/>
          <p:nvPr/>
        </p:nvSpPr>
        <p:spPr>
          <a:xfrm>
            <a:off x="1143000" y="3970337"/>
            <a:ext cx="762000" cy="258763"/>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8829" y="1694991"/>
            <a:ext cx="1004471" cy="998787"/>
          </a:xfrm>
          <a:prstGeom prst="rect">
            <a:avLst/>
          </a:prstGeom>
        </p:spPr>
      </p:pic>
      <p:sp>
        <p:nvSpPr>
          <p:cNvPr id="31" name="Text Box 51">
            <a:extLst>
              <a:ext uri="{FF2B5EF4-FFF2-40B4-BE49-F238E27FC236}">
                <a16:creationId xmlns:a16="http://schemas.microsoft.com/office/drawing/2014/main" id="{FCAD0643-320B-274E-A420-8966FFF9E1D5}"/>
              </a:ext>
            </a:extLst>
          </p:cNvPr>
          <p:cNvSpPr txBox="1">
            <a:spLocks noChangeArrowheads="1"/>
          </p:cNvSpPr>
          <p:nvPr/>
        </p:nvSpPr>
        <p:spPr bwMode="auto">
          <a:xfrm>
            <a:off x="6515100" y="2554639"/>
            <a:ext cx="800100" cy="28509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18288"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Calibri" panose="020F0502020204030204" pitchFamily="34" charset="0"/>
                <a:cs typeface="Calibri" panose="020F0502020204030204" pitchFamily="34" charset="0"/>
              </a:rPr>
              <a:t>$15.</a:t>
            </a:r>
            <a:r>
              <a:rPr kumimoji="0" lang="en-US" altLang="en-US" sz="1800" b="0" i="0" u="sng" strike="noStrike" cap="none" normalizeH="0" baseline="30000" dirty="0">
                <a:ln>
                  <a:noFill/>
                </a:ln>
                <a:effectLst/>
                <a:latin typeface="Calibri" panose="020F0502020204030204" pitchFamily="34" charset="0"/>
                <a:cs typeface="Calibri" panose="020F0502020204030204" pitchFamily="34" charset="0"/>
              </a:rPr>
              <a:t>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1999" y="685801"/>
            <a:ext cx="6934201" cy="1151965"/>
          </a:xfrm>
        </p:spPr>
        <p:txBody>
          <a:bodyPr/>
          <a:lstStyle/>
          <a:p>
            <a:pPr eaLnBrk="1" hangingPunct="1"/>
            <a:r>
              <a:rPr lang="en-US" dirty="0"/>
              <a:t>   Worksheet Answers</a:t>
            </a:r>
          </a:p>
        </p:txBody>
      </p:sp>
      <p:grpSp>
        <p:nvGrpSpPr>
          <p:cNvPr id="2" name="Group 2"/>
          <p:cNvGrpSpPr>
            <a:grpSpLocks/>
          </p:cNvGrpSpPr>
          <p:nvPr/>
        </p:nvGrpSpPr>
        <p:grpSpPr bwMode="auto">
          <a:xfrm>
            <a:off x="990600" y="1524000"/>
            <a:ext cx="7696195" cy="3886200"/>
            <a:chOff x="107213400" y="108091488"/>
            <a:chExt cx="5943600" cy="2779494"/>
          </a:xfrm>
        </p:grpSpPr>
        <p:sp>
          <p:nvSpPr>
            <p:cNvPr id="3" name="Text Box 4"/>
            <p:cNvSpPr txBox="1">
              <a:spLocks noChangeArrowheads="1"/>
            </p:cNvSpPr>
            <p:nvPr/>
          </p:nvSpPr>
          <p:spPr bwMode="auto">
            <a:xfrm>
              <a:off x="110979644" y="108586322"/>
              <a:ext cx="628650" cy="21380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5"/>
            <p:cNvSpPr txBox="1">
              <a:spLocks noChangeArrowheads="1"/>
            </p:cNvSpPr>
            <p:nvPr/>
          </p:nvSpPr>
          <p:spPr bwMode="auto">
            <a:xfrm>
              <a:off x="107254040" y="110291921"/>
              <a:ext cx="416560" cy="21380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Memo</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29" name="Rectangle 6"/>
            <p:cNvSpPr>
              <a:spLocks noChangeArrowheads="1"/>
            </p:cNvSpPr>
            <p:nvPr/>
          </p:nvSpPr>
          <p:spPr bwMode="auto">
            <a:xfrm>
              <a:off x="107213400" y="108091488"/>
              <a:ext cx="5943600" cy="2779494"/>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7"/>
            <p:cNvSpPr txBox="1">
              <a:spLocks noChangeArrowheads="1"/>
            </p:cNvSpPr>
            <p:nvPr/>
          </p:nvSpPr>
          <p:spPr bwMode="auto">
            <a:xfrm>
              <a:off x="107304840" y="108205518"/>
              <a:ext cx="1508760" cy="696656"/>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4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1" name="Text Box 8"/>
            <p:cNvSpPr txBox="1">
              <a:spLocks noChangeArrowheads="1"/>
            </p:cNvSpPr>
            <p:nvPr/>
          </p:nvSpPr>
          <p:spPr bwMode="auto">
            <a:xfrm>
              <a:off x="112585500" y="108205518"/>
              <a:ext cx="480060" cy="242316"/>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dobe Jenson Pro" charset="0"/>
                </a:rPr>
                <a:t>302</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9936" name="Line 9"/>
            <p:cNvSpPr>
              <a:spLocks noChangeShapeType="1"/>
            </p:cNvSpPr>
            <p:nvPr/>
          </p:nvSpPr>
          <p:spPr bwMode="auto">
            <a:xfrm>
              <a:off x="108070650" y="109445601"/>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937" name="Text Box 10"/>
            <p:cNvSpPr txBox="1">
              <a:spLocks noChangeArrowheads="1"/>
            </p:cNvSpPr>
            <p:nvPr/>
          </p:nvSpPr>
          <p:spPr bwMode="auto">
            <a:xfrm>
              <a:off x="112185450" y="109588138"/>
              <a:ext cx="685800" cy="21380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Dollars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940" name="Text Box 11"/>
            <p:cNvSpPr txBox="1">
              <a:spLocks noChangeArrowheads="1"/>
            </p:cNvSpPr>
            <p:nvPr/>
          </p:nvSpPr>
          <p:spPr bwMode="auto">
            <a:xfrm>
              <a:off x="110655100" y="108205518"/>
              <a:ext cx="1028700" cy="34921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dobe Jenson Pro" charset="0"/>
                </a:rPr>
                <a:t>45086244786</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9941" name="Text Box 12"/>
            <p:cNvSpPr txBox="1">
              <a:spLocks noChangeArrowheads="1"/>
            </p:cNvSpPr>
            <p:nvPr/>
          </p:nvSpPr>
          <p:spPr bwMode="auto">
            <a:xfrm>
              <a:off x="107321403" y="109943851"/>
              <a:ext cx="1376732" cy="17408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Guardian Angel Banking</a:t>
              </a:r>
            </a:p>
          </p:txBody>
        </p:sp>
        <p:sp>
          <p:nvSpPr>
            <p:cNvPr id="39942" name="Line 13"/>
            <p:cNvSpPr>
              <a:spLocks noChangeShapeType="1"/>
            </p:cNvSpPr>
            <p:nvPr/>
          </p:nvSpPr>
          <p:spPr bwMode="auto">
            <a:xfrm>
              <a:off x="107613450" y="110514636"/>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943" name="Line 14"/>
            <p:cNvSpPr>
              <a:spLocks noChangeShapeType="1"/>
            </p:cNvSpPr>
            <p:nvPr/>
          </p:nvSpPr>
          <p:spPr bwMode="auto">
            <a:xfrm>
              <a:off x="107613450" y="109801946"/>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944" name="Text Box 15"/>
            <p:cNvSpPr txBox="1">
              <a:spLocks noChangeArrowheads="1"/>
            </p:cNvSpPr>
            <p:nvPr/>
          </p:nvSpPr>
          <p:spPr bwMode="auto">
            <a:xfrm>
              <a:off x="107448790" y="109097354"/>
              <a:ext cx="857250" cy="468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C1CA2"/>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C1CA2"/>
                  </a:solidFill>
                  <a:effectLst/>
                  <a:latin typeface="Script MT Bold" panose="03040602040607080904" pitchFamily="66" charset="0"/>
                </a:rPr>
                <a:t>Order Of</a:t>
              </a:r>
              <a:endParaRPr kumimoji="0" lang="en-US" altLang="en-US" sz="3200" b="0" i="0" u="none" strike="noStrike" cap="none" normalizeH="0" baseline="0" dirty="0">
                <a:ln>
                  <a:noFill/>
                </a:ln>
                <a:solidFill>
                  <a:srgbClr val="1C1CA2"/>
                </a:solidFill>
                <a:effectLst/>
                <a:latin typeface="Arial" panose="020B0604020202020204" pitchFamily="34" charset="0"/>
              </a:endParaRPr>
            </a:p>
          </p:txBody>
        </p:sp>
        <p:sp>
          <p:nvSpPr>
            <p:cNvPr id="39945" name="Line 16"/>
            <p:cNvSpPr>
              <a:spLocks noChangeShapeType="1"/>
            </p:cNvSpPr>
            <p:nvPr/>
          </p:nvSpPr>
          <p:spPr bwMode="auto">
            <a:xfrm>
              <a:off x="111385349" y="108804178"/>
              <a:ext cx="1359721" cy="154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946" name="Text Box 17"/>
            <p:cNvSpPr txBox="1">
              <a:spLocks noChangeArrowheads="1"/>
            </p:cNvSpPr>
            <p:nvPr/>
          </p:nvSpPr>
          <p:spPr bwMode="auto">
            <a:xfrm>
              <a:off x="107727749" y="110576186"/>
              <a:ext cx="2545723" cy="233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tencil" panose="040409050D0802020404" pitchFamily="82" charset="0"/>
                </a:rPr>
                <a:t>0123456789  </a:t>
              </a:r>
              <a:r>
                <a:rPr kumimoji="0" lang="en-US" altLang="en-US" sz="1400" b="1" i="0" u="none" strike="noStrike" cap="none" normalizeH="0" baseline="0" dirty="0">
                  <a:ln>
                    <a:noFill/>
                  </a:ln>
                  <a:solidFill>
                    <a:srgbClr val="000000"/>
                  </a:solidFill>
                  <a:effectLst/>
                  <a:latin typeface="Stencil" panose="040409050D0802020404" pitchFamily="82" charset="0"/>
                </a:rPr>
                <a:t>: </a:t>
              </a:r>
              <a:r>
                <a:rPr kumimoji="0" lang="en-US" altLang="en-US" sz="1400" b="0" i="0" u="none" strike="noStrike" cap="none" normalizeH="0" baseline="0" dirty="0">
                  <a:ln>
                    <a:noFill/>
                  </a:ln>
                  <a:solidFill>
                    <a:srgbClr val="000000"/>
                  </a:solidFill>
                  <a:effectLst/>
                  <a:latin typeface="Stencil" panose="040409050D0802020404" pitchFamily="82" charset="0"/>
                </a:rPr>
                <a:t> 1234567890  </a:t>
              </a:r>
              <a:r>
                <a:rPr kumimoji="0" lang="en-US" altLang="en-US" sz="1400" b="1" i="0" u="none" strike="noStrike" cap="none" normalizeH="0" baseline="0" dirty="0">
                  <a:ln>
                    <a:noFill/>
                  </a:ln>
                  <a:solidFill>
                    <a:srgbClr val="000000"/>
                  </a:solidFill>
                  <a:effectLst/>
                  <a:latin typeface="Stencil" panose="040409050D0802020404" pitchFamily="82" charset="0"/>
                </a:rPr>
                <a:t>:</a:t>
              </a:r>
              <a:r>
                <a:rPr kumimoji="0" lang="en-US" altLang="en-US" sz="1400" b="0" i="0" u="none" strike="noStrike" cap="none" normalizeH="0" baseline="0" dirty="0">
                  <a:ln>
                    <a:noFill/>
                  </a:ln>
                  <a:solidFill>
                    <a:srgbClr val="000000"/>
                  </a:solidFill>
                  <a:effectLst/>
                  <a:latin typeface="Stencil" panose="040409050D0802020404" pitchFamily="82" charset="0"/>
                </a:rPr>
                <a:t>     302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9956" name="Text Box 45"/>
            <p:cNvSpPr txBox="1">
              <a:spLocks noChangeArrowheads="1"/>
            </p:cNvSpPr>
            <p:nvPr/>
          </p:nvSpPr>
          <p:spPr bwMode="auto">
            <a:xfrm>
              <a:off x="111391577" y="108581987"/>
              <a:ext cx="1438275" cy="28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8000"/>
                  </a:solidFill>
                  <a:effectLst/>
                  <a:latin typeface="Adobe Jenson Pro" charset="0"/>
                </a:rPr>
                <a:t>September 3, 2XXX</a:t>
              </a:r>
              <a:endParaRPr kumimoji="0" lang="en-US" altLang="en-US" sz="3200" b="1" i="0" u="none" strike="noStrike" cap="none" normalizeH="0" baseline="0" dirty="0">
                <a:ln>
                  <a:noFill/>
                </a:ln>
                <a:solidFill>
                  <a:srgbClr val="008000"/>
                </a:solidFill>
                <a:effectLst/>
                <a:latin typeface="Arial" panose="020B0604020202020204" pitchFamily="34" charset="0"/>
              </a:endParaRPr>
            </a:p>
          </p:txBody>
        </p:sp>
        <p:sp>
          <p:nvSpPr>
            <p:cNvPr id="39957" name="Text Box 46"/>
            <p:cNvSpPr txBox="1">
              <a:spLocks noChangeArrowheads="1"/>
            </p:cNvSpPr>
            <p:nvPr/>
          </p:nvSpPr>
          <p:spPr bwMode="auto">
            <a:xfrm>
              <a:off x="108213809" y="109201442"/>
              <a:ext cx="2000816" cy="361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8000"/>
                  </a:solidFill>
                  <a:effectLst/>
                  <a:latin typeface="Trajan Pro" charset="0"/>
                </a:rPr>
                <a:t>Aspen Properties</a:t>
              </a:r>
              <a:endParaRPr kumimoji="0" lang="en-US" altLang="en-US" sz="3600" b="0" i="0" u="none" strike="noStrike" cap="none" normalizeH="0" baseline="0" dirty="0">
                <a:ln>
                  <a:noFill/>
                </a:ln>
                <a:solidFill>
                  <a:srgbClr val="008000"/>
                </a:solidFill>
                <a:effectLst/>
                <a:latin typeface="Arial" panose="020B0604020202020204" pitchFamily="34" charset="0"/>
              </a:endParaRPr>
            </a:p>
          </p:txBody>
        </p:sp>
        <p:sp>
          <p:nvSpPr>
            <p:cNvPr id="39958" name="Text Box 47"/>
            <p:cNvSpPr txBox="1">
              <a:spLocks noChangeArrowheads="1"/>
            </p:cNvSpPr>
            <p:nvPr/>
          </p:nvSpPr>
          <p:spPr bwMode="auto">
            <a:xfrm>
              <a:off x="107613450" y="109604265"/>
              <a:ext cx="4572000" cy="231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8000"/>
                  </a:solidFill>
                  <a:effectLst/>
                  <a:latin typeface="Trajan Pro" charset="0"/>
                </a:rPr>
                <a:t>Three hundred,</a:t>
              </a:r>
              <a:r>
                <a:rPr kumimoji="0" lang="en-US" altLang="en-US" sz="1600" b="1" i="0" u="none" strike="noStrike" cap="none" normalizeH="0" dirty="0">
                  <a:ln>
                    <a:noFill/>
                  </a:ln>
                  <a:solidFill>
                    <a:srgbClr val="008000"/>
                  </a:solidFill>
                  <a:effectLst/>
                  <a:latin typeface="Trajan Pro" charset="0"/>
                </a:rPr>
                <a:t> seventy-five dollars</a:t>
              </a:r>
              <a:r>
                <a:rPr kumimoji="0" lang="en-US" altLang="en-US" sz="1600" b="1" i="0" u="none" strike="noStrike" cap="none" normalizeH="0" baseline="0" dirty="0">
                  <a:ln>
                    <a:noFill/>
                  </a:ln>
                  <a:solidFill>
                    <a:srgbClr val="008000"/>
                  </a:solidFill>
                  <a:effectLst/>
                  <a:latin typeface="Trajan Pro" charset="0"/>
                </a:rPr>
                <a:t> and no/100</a:t>
              </a:r>
              <a:endParaRPr kumimoji="0" lang="en-US" altLang="en-US" sz="3600" b="0" i="0" u="none" strike="noStrike" cap="none" normalizeH="0" baseline="0" dirty="0">
                <a:ln>
                  <a:noFill/>
                </a:ln>
                <a:solidFill>
                  <a:srgbClr val="008000"/>
                </a:solidFill>
                <a:effectLst/>
                <a:latin typeface="Arial" panose="020B0604020202020204" pitchFamily="34" charset="0"/>
              </a:endParaRPr>
            </a:p>
          </p:txBody>
        </p:sp>
        <p:sp>
          <p:nvSpPr>
            <p:cNvPr id="39960" name="Text Box 49"/>
            <p:cNvSpPr txBox="1">
              <a:spLocks noChangeArrowheads="1"/>
            </p:cNvSpPr>
            <p:nvPr/>
          </p:nvSpPr>
          <p:spPr bwMode="auto">
            <a:xfrm>
              <a:off x="107743028" y="110271483"/>
              <a:ext cx="1371600" cy="222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8000"/>
                  </a:solidFill>
                  <a:effectLst/>
                  <a:latin typeface="Trajan Pro" charset="0"/>
                </a:rPr>
                <a:t>rent</a:t>
              </a:r>
              <a:endParaRPr kumimoji="0" lang="en-US" altLang="en-US" sz="1800" b="0" i="0" u="none" strike="noStrike" cap="none" normalizeH="0" baseline="0" dirty="0">
                <a:ln>
                  <a:noFill/>
                </a:ln>
                <a:solidFill>
                  <a:srgbClr val="008000"/>
                </a:solidFill>
                <a:effectLst/>
                <a:latin typeface="Arial" panose="020B0604020202020204" pitchFamily="34" charset="0"/>
              </a:endParaRPr>
            </a:p>
          </p:txBody>
        </p:sp>
        <p:sp>
          <p:nvSpPr>
            <p:cNvPr id="39961" name="Text Box 50"/>
            <p:cNvSpPr txBox="1">
              <a:spLocks noChangeArrowheads="1"/>
            </p:cNvSpPr>
            <p:nvPr/>
          </p:nvSpPr>
          <p:spPr bwMode="auto">
            <a:xfrm>
              <a:off x="111122460" y="110216983"/>
              <a:ext cx="1943100" cy="32071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8000"/>
                  </a:solidFill>
                  <a:effectLst/>
                  <a:latin typeface="Viner Hand ITC" panose="03070502030502020203" pitchFamily="66" charset="0"/>
                </a:rPr>
                <a:t>Sally Smith</a:t>
              </a:r>
              <a:endParaRPr kumimoji="0" lang="en-US" altLang="en-US" sz="2800" b="0" i="0" u="none" strike="noStrike" cap="none" normalizeH="0" baseline="0" dirty="0">
                <a:ln>
                  <a:noFill/>
                </a:ln>
                <a:solidFill>
                  <a:srgbClr val="008000"/>
                </a:solidFill>
                <a:effectLst/>
                <a:latin typeface="Arial" panose="020B0604020202020204" pitchFamily="34" charset="0"/>
              </a:endParaRPr>
            </a:p>
          </p:txBody>
        </p:sp>
        <p:sp>
          <p:nvSpPr>
            <p:cNvPr id="39962" name="Text Box 51"/>
            <p:cNvSpPr txBox="1">
              <a:spLocks noChangeArrowheads="1"/>
            </p:cNvSpPr>
            <p:nvPr/>
          </p:nvSpPr>
          <p:spPr bwMode="auto">
            <a:xfrm>
              <a:off x="112128300" y="109168623"/>
              <a:ext cx="800100" cy="285076"/>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8000"/>
                  </a:solidFill>
                  <a:effectLst/>
                  <a:latin typeface="Adobe Jenson Pro" charset="0"/>
                </a:rPr>
                <a:t>$</a:t>
              </a:r>
              <a:r>
                <a:rPr kumimoji="0" lang="en-US" altLang="en-US" sz="2000" b="1" i="0" u="none" strike="noStrike" cap="none" normalizeH="0" baseline="0" dirty="0">
                  <a:ln>
                    <a:noFill/>
                  </a:ln>
                  <a:solidFill>
                    <a:srgbClr val="008000"/>
                  </a:solidFill>
                  <a:effectLst/>
                  <a:latin typeface="Adobe Jenson Pro" charset="0"/>
                </a:rPr>
                <a:t>375.</a:t>
              </a:r>
              <a:r>
                <a:rPr lang="en-US" altLang="en-US" sz="2000" b="1" u="sng" baseline="30000" dirty="0">
                  <a:solidFill>
                    <a:srgbClr val="008000"/>
                  </a:solidFill>
                  <a:latin typeface="Adobe Jenson Pro" charset="0"/>
                </a:rPr>
                <a:t>00</a:t>
              </a:r>
              <a:endParaRPr kumimoji="0" lang="en-US" altLang="en-US" sz="4000" b="1" i="0" u="none" strike="noStrike" cap="none" normalizeH="0" baseline="0" dirty="0">
                <a:ln>
                  <a:noFill/>
                </a:ln>
                <a:solidFill>
                  <a:srgbClr val="008000"/>
                </a:solidFill>
                <a:effectLst/>
                <a:latin typeface="Arial" panose="020B0604020202020204" pitchFamily="34" charset="0"/>
              </a:endParaRPr>
            </a:p>
          </p:txBody>
        </p:sp>
        <p:sp>
          <p:nvSpPr>
            <p:cNvPr id="39963" name="Line 52"/>
            <p:cNvSpPr>
              <a:spLocks noChangeShapeType="1"/>
            </p:cNvSpPr>
            <p:nvPr/>
          </p:nvSpPr>
          <p:spPr bwMode="auto">
            <a:xfrm>
              <a:off x="111099600" y="110514636"/>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397" y="1983298"/>
            <a:ext cx="1004471" cy="99878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8045" y="1686006"/>
            <a:ext cx="1325498" cy="1317997"/>
          </a:xfrm>
          <a:prstGeom prst="rect">
            <a:avLst/>
          </a:prstGeom>
        </p:spPr>
      </p:pic>
      <p:sp>
        <p:nvSpPr>
          <p:cNvPr id="40962" name="Rectangle 2"/>
          <p:cNvSpPr>
            <a:spLocks noGrp="1" noChangeArrowheads="1"/>
          </p:cNvSpPr>
          <p:nvPr>
            <p:ph type="title"/>
          </p:nvPr>
        </p:nvSpPr>
        <p:spPr/>
        <p:txBody>
          <a:bodyPr/>
          <a:lstStyle/>
          <a:p>
            <a:pPr eaLnBrk="1" hangingPunct="1"/>
            <a:r>
              <a:rPr lang="en-US"/>
              <a:t>Worksheet Answers</a:t>
            </a:r>
          </a:p>
        </p:txBody>
      </p:sp>
      <p:grpSp>
        <p:nvGrpSpPr>
          <p:cNvPr id="4" name="Group 2"/>
          <p:cNvGrpSpPr>
            <a:grpSpLocks/>
          </p:cNvGrpSpPr>
          <p:nvPr/>
        </p:nvGrpSpPr>
        <p:grpSpPr bwMode="auto">
          <a:xfrm>
            <a:off x="990600" y="1524000"/>
            <a:ext cx="7696195" cy="3886200"/>
            <a:chOff x="107213400" y="108091488"/>
            <a:chExt cx="5943600" cy="2779494"/>
          </a:xfrm>
        </p:grpSpPr>
        <p:sp>
          <p:nvSpPr>
            <p:cNvPr id="6" name="Text Box 4"/>
            <p:cNvSpPr txBox="1">
              <a:spLocks noChangeArrowheads="1"/>
            </p:cNvSpPr>
            <p:nvPr/>
          </p:nvSpPr>
          <p:spPr bwMode="auto">
            <a:xfrm>
              <a:off x="110979644" y="108586322"/>
              <a:ext cx="628650" cy="21380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
            <p:cNvSpPr txBox="1">
              <a:spLocks noChangeArrowheads="1"/>
            </p:cNvSpPr>
            <p:nvPr/>
          </p:nvSpPr>
          <p:spPr bwMode="auto">
            <a:xfrm>
              <a:off x="107254040" y="110291921"/>
              <a:ext cx="416560" cy="21380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Memo</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107213400" y="108091488"/>
              <a:ext cx="5943600" cy="2779494"/>
            </a:xfrm>
            <a:prstGeom prst="rect">
              <a:avLst/>
            </a:prstGeom>
            <a:noFill/>
            <a:ln w="508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p:cNvSpPr txBox="1">
              <a:spLocks noChangeArrowheads="1"/>
            </p:cNvSpPr>
            <p:nvPr/>
          </p:nvSpPr>
          <p:spPr bwMode="auto">
            <a:xfrm>
              <a:off x="107304840" y="108205518"/>
              <a:ext cx="1508760" cy="696656"/>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Script MT Bold" panose="03040602040607080904" pitchFamily="66" charset="0"/>
                </a:rPr>
                <a:t>Yourtown</a:t>
              </a:r>
              <a:r>
                <a:rPr kumimoji="0" lang="en-US" altLang="en-US" sz="1400" b="0" i="0" u="none" strike="noStrike" cap="none" normalizeH="0" baseline="0" dirty="0">
                  <a:ln>
                    <a:noFill/>
                  </a:ln>
                  <a:solidFill>
                    <a:srgbClr val="000000"/>
                  </a:solidFill>
                  <a:effectLst/>
                  <a:latin typeface="Script MT Bold" panose="03040602040607080904" pitchFamily="66" charset="0"/>
                </a:rPr>
                <a:t>, MT  55555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Text Box 8"/>
            <p:cNvSpPr txBox="1">
              <a:spLocks noChangeArrowheads="1"/>
            </p:cNvSpPr>
            <p:nvPr/>
          </p:nvSpPr>
          <p:spPr bwMode="auto">
            <a:xfrm>
              <a:off x="112585500" y="108205518"/>
              <a:ext cx="480060" cy="242316"/>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dobe Jenson Pro" charset="0"/>
                </a:rPr>
                <a:t>303</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Line 9"/>
            <p:cNvSpPr>
              <a:spLocks noChangeShapeType="1"/>
            </p:cNvSpPr>
            <p:nvPr/>
          </p:nvSpPr>
          <p:spPr bwMode="auto">
            <a:xfrm>
              <a:off x="108070650" y="109445601"/>
              <a:ext cx="40005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p:cNvSpPr txBox="1">
              <a:spLocks noChangeArrowheads="1"/>
            </p:cNvSpPr>
            <p:nvPr/>
          </p:nvSpPr>
          <p:spPr bwMode="auto">
            <a:xfrm>
              <a:off x="112185450" y="109588138"/>
              <a:ext cx="685800" cy="213808"/>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cript MT Bold" panose="03040602040607080904" pitchFamily="66" charset="0"/>
                </a:rPr>
                <a:t>Dollars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p:cNvSpPr txBox="1">
              <a:spLocks noChangeArrowheads="1"/>
            </p:cNvSpPr>
            <p:nvPr/>
          </p:nvSpPr>
          <p:spPr bwMode="auto">
            <a:xfrm>
              <a:off x="110655100" y="108205518"/>
              <a:ext cx="1028700" cy="349219"/>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dobe Jenson Pro" charset="0"/>
                </a:rPr>
                <a:t>93-456-9540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dobe Jenson Pro" charset="0"/>
                </a:rPr>
                <a:t>45086244786</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4" name="Text Box 12"/>
            <p:cNvSpPr txBox="1">
              <a:spLocks noChangeArrowheads="1"/>
            </p:cNvSpPr>
            <p:nvPr/>
          </p:nvSpPr>
          <p:spPr bwMode="auto">
            <a:xfrm>
              <a:off x="107321403" y="109943851"/>
              <a:ext cx="1376732" cy="17408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Script MT Bold" panose="03040602040607080904" pitchFamily="66" charset="0"/>
                </a:rPr>
                <a:t>Guardian Angel Banking</a:t>
              </a:r>
            </a:p>
          </p:txBody>
        </p:sp>
        <p:sp>
          <p:nvSpPr>
            <p:cNvPr id="15" name="Line 13"/>
            <p:cNvSpPr>
              <a:spLocks noChangeShapeType="1"/>
            </p:cNvSpPr>
            <p:nvPr/>
          </p:nvSpPr>
          <p:spPr bwMode="auto">
            <a:xfrm>
              <a:off x="107613450" y="110514636"/>
              <a:ext cx="2057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p:cNvSpPr>
              <a:spLocks noChangeShapeType="1"/>
            </p:cNvSpPr>
            <p:nvPr/>
          </p:nvSpPr>
          <p:spPr bwMode="auto">
            <a:xfrm>
              <a:off x="107613450" y="109801946"/>
              <a:ext cx="4572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p:cNvSpPr txBox="1">
              <a:spLocks noChangeArrowheads="1"/>
            </p:cNvSpPr>
            <p:nvPr/>
          </p:nvSpPr>
          <p:spPr bwMode="auto">
            <a:xfrm>
              <a:off x="107448790" y="109097354"/>
              <a:ext cx="857250" cy="468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C1CA2"/>
                  </a:solidFill>
                  <a:effectLst/>
                  <a:latin typeface="Script MT Bold" panose="03040602040607080904" pitchFamily="66" charset="0"/>
                </a:rPr>
                <a:t>Pay to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C1CA2"/>
                  </a:solidFill>
                  <a:effectLst/>
                  <a:latin typeface="Script MT Bold" panose="03040602040607080904" pitchFamily="66" charset="0"/>
                </a:rPr>
                <a:t>Order Of</a:t>
              </a:r>
              <a:endParaRPr kumimoji="0" lang="en-US" altLang="en-US" sz="3200" b="0" i="0" u="none" strike="noStrike" cap="none" normalizeH="0" baseline="0" dirty="0">
                <a:ln>
                  <a:noFill/>
                </a:ln>
                <a:solidFill>
                  <a:srgbClr val="1C1CA2"/>
                </a:solidFill>
                <a:effectLst/>
                <a:latin typeface="Arial" panose="020B0604020202020204" pitchFamily="34" charset="0"/>
              </a:endParaRPr>
            </a:p>
          </p:txBody>
        </p:sp>
        <p:sp>
          <p:nvSpPr>
            <p:cNvPr id="18" name="Line 16"/>
            <p:cNvSpPr>
              <a:spLocks noChangeShapeType="1"/>
            </p:cNvSpPr>
            <p:nvPr/>
          </p:nvSpPr>
          <p:spPr bwMode="auto">
            <a:xfrm>
              <a:off x="111385349" y="108804178"/>
              <a:ext cx="1359721" cy="154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7"/>
            <p:cNvSpPr txBox="1">
              <a:spLocks noChangeArrowheads="1"/>
            </p:cNvSpPr>
            <p:nvPr/>
          </p:nvSpPr>
          <p:spPr bwMode="auto">
            <a:xfrm>
              <a:off x="107727749" y="110576186"/>
              <a:ext cx="2545723" cy="233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tencil" panose="040409050D0802020404" pitchFamily="82" charset="0"/>
                </a:rPr>
                <a:t>0123456789  </a:t>
              </a:r>
              <a:r>
                <a:rPr kumimoji="0" lang="en-US" altLang="en-US" sz="1400" b="1" i="0" u="none" strike="noStrike" cap="none" normalizeH="0" baseline="0" dirty="0">
                  <a:ln>
                    <a:noFill/>
                  </a:ln>
                  <a:solidFill>
                    <a:srgbClr val="000000"/>
                  </a:solidFill>
                  <a:effectLst/>
                  <a:latin typeface="Stencil" panose="040409050D0802020404" pitchFamily="82" charset="0"/>
                </a:rPr>
                <a:t>: </a:t>
              </a:r>
              <a:r>
                <a:rPr kumimoji="0" lang="en-US" altLang="en-US" sz="1400" b="0" i="0" u="none" strike="noStrike" cap="none" normalizeH="0" baseline="0" dirty="0">
                  <a:ln>
                    <a:noFill/>
                  </a:ln>
                  <a:solidFill>
                    <a:srgbClr val="000000"/>
                  </a:solidFill>
                  <a:effectLst/>
                  <a:latin typeface="Stencil" panose="040409050D0802020404" pitchFamily="82" charset="0"/>
                </a:rPr>
                <a:t> 1234567890  </a:t>
              </a:r>
              <a:r>
                <a:rPr kumimoji="0" lang="en-US" altLang="en-US" sz="1400" b="1" i="0" u="none" strike="noStrike" cap="none" normalizeH="0" baseline="0" dirty="0">
                  <a:ln>
                    <a:noFill/>
                  </a:ln>
                  <a:solidFill>
                    <a:srgbClr val="000000"/>
                  </a:solidFill>
                  <a:effectLst/>
                  <a:latin typeface="Stencil" panose="040409050D0802020404" pitchFamily="82" charset="0"/>
                </a:rPr>
                <a:t>:</a:t>
              </a:r>
              <a:r>
                <a:rPr kumimoji="0" lang="en-US" altLang="en-US" sz="1400" b="0" i="0" u="none" strike="noStrike" cap="none" normalizeH="0" baseline="0" dirty="0">
                  <a:ln>
                    <a:noFill/>
                  </a:ln>
                  <a:solidFill>
                    <a:srgbClr val="000000"/>
                  </a:solidFill>
                  <a:effectLst/>
                  <a:latin typeface="Stencil" panose="040409050D0802020404" pitchFamily="82" charset="0"/>
                </a:rPr>
                <a:t>     303</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20" name="Text Box 45"/>
            <p:cNvSpPr txBox="1">
              <a:spLocks noChangeArrowheads="1"/>
            </p:cNvSpPr>
            <p:nvPr/>
          </p:nvSpPr>
          <p:spPr bwMode="auto">
            <a:xfrm>
              <a:off x="111391577" y="108581987"/>
              <a:ext cx="1438275" cy="28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8000"/>
                  </a:solidFill>
                  <a:effectLst/>
                  <a:latin typeface="Adobe Jenson Pro" charset="0"/>
                </a:rPr>
                <a:t>September 6, 2XXX</a:t>
              </a:r>
              <a:endParaRPr kumimoji="0" lang="en-US" altLang="en-US" sz="3200" b="1" i="0" u="none" strike="noStrike" cap="none" normalizeH="0" baseline="0" dirty="0">
                <a:ln>
                  <a:noFill/>
                </a:ln>
                <a:solidFill>
                  <a:srgbClr val="008000"/>
                </a:solidFill>
                <a:effectLst/>
                <a:latin typeface="Arial" panose="020B0604020202020204" pitchFamily="34" charset="0"/>
              </a:endParaRPr>
            </a:p>
          </p:txBody>
        </p:sp>
        <p:sp>
          <p:nvSpPr>
            <p:cNvPr id="21" name="Text Box 46"/>
            <p:cNvSpPr txBox="1">
              <a:spLocks noChangeArrowheads="1"/>
            </p:cNvSpPr>
            <p:nvPr/>
          </p:nvSpPr>
          <p:spPr bwMode="auto">
            <a:xfrm>
              <a:off x="108213809" y="109201442"/>
              <a:ext cx="2000816" cy="361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8000"/>
                  </a:solidFill>
                  <a:effectLst/>
                  <a:latin typeface="Trajan Pro" charset="0"/>
                </a:rPr>
                <a:t>In and Out</a:t>
              </a:r>
              <a:r>
                <a:rPr kumimoji="0" lang="en-US" altLang="en-US" sz="1600" b="1" i="0" u="none" strike="noStrike" cap="none" normalizeH="0" dirty="0">
                  <a:ln>
                    <a:noFill/>
                  </a:ln>
                  <a:solidFill>
                    <a:srgbClr val="008000"/>
                  </a:solidFill>
                  <a:effectLst/>
                  <a:latin typeface="Trajan Pro" charset="0"/>
                </a:rPr>
                <a:t> Burger</a:t>
              </a:r>
              <a:endParaRPr kumimoji="0" lang="en-US" altLang="en-US" sz="3600" b="0" i="0" u="none" strike="noStrike" cap="none" normalizeH="0" baseline="0" dirty="0">
                <a:ln>
                  <a:noFill/>
                </a:ln>
                <a:solidFill>
                  <a:srgbClr val="008000"/>
                </a:solidFill>
                <a:effectLst/>
                <a:latin typeface="Arial" panose="020B0604020202020204" pitchFamily="34" charset="0"/>
              </a:endParaRPr>
            </a:p>
          </p:txBody>
        </p:sp>
        <p:sp>
          <p:nvSpPr>
            <p:cNvPr id="22" name="Text Box 47"/>
            <p:cNvSpPr txBox="1">
              <a:spLocks noChangeArrowheads="1"/>
            </p:cNvSpPr>
            <p:nvPr/>
          </p:nvSpPr>
          <p:spPr bwMode="auto">
            <a:xfrm>
              <a:off x="107613450" y="109611080"/>
              <a:ext cx="3943350" cy="231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8000"/>
                  </a:solidFill>
                  <a:effectLst/>
                  <a:latin typeface="Trajan Pro" charset="0"/>
                </a:rPr>
                <a:t>Twenty seven</a:t>
              </a:r>
              <a:r>
                <a:rPr kumimoji="0" lang="en-US" altLang="en-US" sz="1600" b="1" i="0" u="none" strike="noStrike" cap="none" normalizeH="0" dirty="0">
                  <a:ln>
                    <a:noFill/>
                  </a:ln>
                  <a:solidFill>
                    <a:srgbClr val="008000"/>
                  </a:solidFill>
                  <a:effectLst/>
                  <a:latin typeface="Trajan Pro" charset="0"/>
                </a:rPr>
                <a:t> dollars</a:t>
              </a:r>
              <a:r>
                <a:rPr kumimoji="0" lang="en-US" altLang="en-US" sz="1600" b="1" i="0" u="none" strike="noStrike" cap="none" normalizeH="0" baseline="0" dirty="0">
                  <a:ln>
                    <a:noFill/>
                  </a:ln>
                  <a:solidFill>
                    <a:srgbClr val="008000"/>
                  </a:solidFill>
                  <a:effectLst/>
                  <a:latin typeface="Trajan Pro" charset="0"/>
                </a:rPr>
                <a:t> and 32/100</a:t>
              </a:r>
              <a:endParaRPr kumimoji="0" lang="en-US" altLang="en-US" sz="3600" b="0" i="0" u="none" strike="noStrike" cap="none" normalizeH="0" baseline="0" dirty="0">
                <a:ln>
                  <a:noFill/>
                </a:ln>
                <a:solidFill>
                  <a:srgbClr val="008000"/>
                </a:solidFill>
                <a:effectLst/>
                <a:latin typeface="Arial" panose="020B0604020202020204" pitchFamily="34" charset="0"/>
              </a:endParaRPr>
            </a:p>
          </p:txBody>
        </p:sp>
        <p:sp>
          <p:nvSpPr>
            <p:cNvPr id="23" name="Line 48"/>
            <p:cNvSpPr>
              <a:spLocks noChangeShapeType="1"/>
            </p:cNvSpPr>
            <p:nvPr/>
          </p:nvSpPr>
          <p:spPr bwMode="auto">
            <a:xfrm flipV="1">
              <a:off x="110655100" y="109689761"/>
              <a:ext cx="1473200" cy="682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49"/>
            <p:cNvSpPr txBox="1">
              <a:spLocks noChangeArrowheads="1"/>
            </p:cNvSpPr>
            <p:nvPr/>
          </p:nvSpPr>
          <p:spPr bwMode="auto">
            <a:xfrm>
              <a:off x="107743028" y="110271483"/>
              <a:ext cx="1371600" cy="222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8000"/>
                  </a:solidFill>
                  <a:effectLst/>
                  <a:latin typeface="Trajan Pro" charset="0"/>
                </a:rPr>
                <a:t>food</a:t>
              </a:r>
              <a:endParaRPr kumimoji="0" lang="en-US" altLang="en-US" sz="1800" b="0" i="0" u="none" strike="noStrike" cap="none" normalizeH="0" baseline="0" dirty="0">
                <a:ln>
                  <a:noFill/>
                </a:ln>
                <a:solidFill>
                  <a:srgbClr val="008000"/>
                </a:solidFill>
                <a:effectLst/>
                <a:latin typeface="Arial" panose="020B0604020202020204" pitchFamily="34" charset="0"/>
              </a:endParaRPr>
            </a:p>
          </p:txBody>
        </p:sp>
        <p:sp>
          <p:nvSpPr>
            <p:cNvPr id="25" name="Text Box 50"/>
            <p:cNvSpPr txBox="1">
              <a:spLocks noChangeArrowheads="1"/>
            </p:cNvSpPr>
            <p:nvPr/>
          </p:nvSpPr>
          <p:spPr bwMode="auto">
            <a:xfrm>
              <a:off x="111122460" y="110216983"/>
              <a:ext cx="1943100" cy="32071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8000"/>
                  </a:solidFill>
                  <a:effectLst/>
                  <a:latin typeface="Viner Hand ITC" panose="03070502030502020203" pitchFamily="66" charset="0"/>
                </a:rPr>
                <a:t>Sally Smith</a:t>
              </a:r>
              <a:endParaRPr kumimoji="0" lang="en-US" altLang="en-US" sz="2800" b="0" i="0" u="none" strike="noStrike" cap="none" normalizeH="0" baseline="0" dirty="0">
                <a:ln>
                  <a:noFill/>
                </a:ln>
                <a:solidFill>
                  <a:srgbClr val="008000"/>
                </a:solidFill>
                <a:effectLst/>
                <a:latin typeface="Arial" panose="020B0604020202020204" pitchFamily="34" charset="0"/>
              </a:endParaRPr>
            </a:p>
          </p:txBody>
        </p:sp>
        <p:sp>
          <p:nvSpPr>
            <p:cNvPr id="26" name="Text Box 51"/>
            <p:cNvSpPr txBox="1">
              <a:spLocks noChangeArrowheads="1"/>
            </p:cNvSpPr>
            <p:nvPr/>
          </p:nvSpPr>
          <p:spPr bwMode="auto">
            <a:xfrm>
              <a:off x="112128300" y="109168623"/>
              <a:ext cx="800100" cy="285076"/>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CCCCCC"/>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91440"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8000"/>
                  </a:solidFill>
                  <a:effectLst/>
                  <a:latin typeface="Adobe Jenson Pro" charset="0"/>
                </a:rPr>
                <a:t>$</a:t>
              </a:r>
              <a:r>
                <a:rPr kumimoji="0" lang="en-US" altLang="en-US" sz="2000" b="1" i="0" u="none" strike="noStrike" cap="none" normalizeH="0" baseline="0" dirty="0">
                  <a:ln>
                    <a:noFill/>
                  </a:ln>
                  <a:solidFill>
                    <a:srgbClr val="008000"/>
                  </a:solidFill>
                  <a:effectLst/>
                  <a:latin typeface="Adobe Jenson Pro" charset="0"/>
                </a:rPr>
                <a:t>27.</a:t>
              </a:r>
              <a:r>
                <a:rPr lang="en-US" altLang="en-US" sz="2000" b="1" u="sng" baseline="30000" dirty="0">
                  <a:solidFill>
                    <a:srgbClr val="008000"/>
                  </a:solidFill>
                  <a:latin typeface="Adobe Jenson Pro" charset="0"/>
                </a:rPr>
                <a:t>32</a:t>
              </a:r>
              <a:endParaRPr kumimoji="0" lang="en-US" altLang="en-US" sz="4000" b="1" i="0" u="none" strike="noStrike" cap="none" normalizeH="0" baseline="0" dirty="0">
                <a:ln>
                  <a:noFill/>
                </a:ln>
                <a:solidFill>
                  <a:srgbClr val="008000"/>
                </a:solidFill>
                <a:effectLst/>
                <a:latin typeface="Arial" panose="020B0604020202020204" pitchFamily="34" charset="0"/>
              </a:endParaRPr>
            </a:p>
          </p:txBody>
        </p:sp>
        <p:sp>
          <p:nvSpPr>
            <p:cNvPr id="27" name="Line 52"/>
            <p:cNvSpPr>
              <a:spLocks noChangeShapeType="1"/>
            </p:cNvSpPr>
            <p:nvPr/>
          </p:nvSpPr>
          <p:spPr bwMode="auto">
            <a:xfrm>
              <a:off x="111099600" y="110514636"/>
              <a:ext cx="19659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75606" y="457200"/>
            <a:ext cx="5943600" cy="1143000"/>
          </a:xfrm>
        </p:spPr>
        <p:txBody>
          <a:bodyPr/>
          <a:lstStyle/>
          <a:p>
            <a:pPr eaLnBrk="1" hangingPunct="1"/>
            <a:r>
              <a:rPr lang="en-US" dirty="0"/>
              <a:t>Check 21 &amp;  Overdrafts</a:t>
            </a:r>
          </a:p>
        </p:txBody>
      </p:sp>
      <p:sp>
        <p:nvSpPr>
          <p:cNvPr id="41987" name="Rectangle 3"/>
          <p:cNvSpPr>
            <a:spLocks noGrp="1" noChangeArrowheads="1"/>
          </p:cNvSpPr>
          <p:nvPr>
            <p:ph sz="quarter" idx="13"/>
          </p:nvPr>
        </p:nvSpPr>
        <p:spPr>
          <a:xfrm>
            <a:off x="914400" y="1371600"/>
            <a:ext cx="7466013" cy="4648200"/>
          </a:xfrm>
        </p:spPr>
        <p:txBody>
          <a:bodyPr>
            <a:normAutofit lnSpcReduction="10000"/>
          </a:bodyPr>
          <a:lstStyle/>
          <a:p>
            <a:pPr eaLnBrk="1" hangingPunct="1"/>
            <a:r>
              <a:rPr lang="en-US" sz="2400" cap="none" dirty="0">
                <a:latin typeface="Leelawadee UI" panose="020B0502040204020203" pitchFamily="34" charset="-34"/>
                <a:cs typeface="Leelawadee UI" panose="020B0502040204020203" pitchFamily="34" charset="-34"/>
              </a:rPr>
              <a:t>Check clearing for the 21</a:t>
            </a:r>
            <a:r>
              <a:rPr lang="en-US" sz="2400" cap="none" baseline="30000" dirty="0">
                <a:latin typeface="Leelawadee UI" panose="020B0502040204020203" pitchFamily="34" charset="-34"/>
                <a:cs typeface="Leelawadee UI" panose="020B0502040204020203" pitchFamily="34" charset="-34"/>
              </a:rPr>
              <a:t>st</a:t>
            </a:r>
            <a:r>
              <a:rPr lang="en-US" sz="2400" cap="none" dirty="0">
                <a:latin typeface="Leelawadee UI" panose="020B0502040204020203" pitchFamily="34" charset="-34"/>
                <a:cs typeface="Leelawadee UI" panose="020B0502040204020203" pitchFamily="34" charset="-34"/>
              </a:rPr>
              <a:t> Century Act (Check 21)</a:t>
            </a:r>
          </a:p>
          <a:p>
            <a:pPr lvl="1" eaLnBrk="1" hangingPunct="1"/>
            <a:r>
              <a:rPr lang="en-US" sz="2400" cap="none" dirty="0">
                <a:latin typeface="Leelawadee UI" panose="020B0502040204020203" pitchFamily="34" charset="-34"/>
                <a:cs typeface="Leelawadee UI" panose="020B0502040204020203" pitchFamily="34" charset="-34"/>
              </a:rPr>
              <a:t>When a check is written, the money is immediately withdrawn from a bank account</a:t>
            </a:r>
          </a:p>
          <a:p>
            <a:pPr eaLnBrk="1" hangingPunct="1"/>
            <a:r>
              <a:rPr lang="en-US" sz="2400" cap="none" dirty="0">
                <a:latin typeface="Leelawadee UI" panose="020B0502040204020203" pitchFamily="34" charset="-34"/>
                <a:cs typeface="Leelawadee UI" panose="020B0502040204020203" pitchFamily="34" charset="-34"/>
              </a:rPr>
              <a:t>Overdraft protection from a depository institution</a:t>
            </a:r>
          </a:p>
          <a:p>
            <a:pPr lvl="1" eaLnBrk="1" hangingPunct="1"/>
            <a:r>
              <a:rPr lang="en-US" sz="2400" cap="none" dirty="0">
                <a:solidFill>
                  <a:schemeClr val="tx1"/>
                </a:solidFill>
                <a:latin typeface="Leelawadee UI" panose="020B0502040204020203" pitchFamily="34" charset="-34"/>
                <a:cs typeface="Leelawadee UI" panose="020B0502040204020203" pitchFamily="34" charset="-34"/>
              </a:rPr>
              <a:t>Consumers </a:t>
            </a:r>
            <a:r>
              <a:rPr lang="en-US" sz="2400" cap="none" dirty="0">
                <a:latin typeface="Leelawadee UI" panose="020B0502040204020203" pitchFamily="34" charset="-34"/>
                <a:cs typeface="Leelawadee UI" panose="020B0502040204020203" pitchFamily="34" charset="-34"/>
              </a:rPr>
              <a:t>may</a:t>
            </a:r>
            <a:r>
              <a:rPr lang="en-US" sz="2400" cap="none" dirty="0">
                <a:solidFill>
                  <a:schemeClr val="tx1"/>
                </a:solidFill>
                <a:latin typeface="Leelawadee UI" panose="020B0502040204020203" pitchFamily="34" charset="-34"/>
                <a:cs typeface="Leelawadee UI" panose="020B0502040204020203" pitchFamily="34" charset="-34"/>
              </a:rPr>
              <a:t> choose to allow their depository institution to accept transactions which will exceed their available balance and be charged a $20-$30 transaction fee.  </a:t>
            </a:r>
          </a:p>
          <a:p>
            <a:pPr lvl="1" eaLnBrk="1" hangingPunct="1"/>
            <a:r>
              <a:rPr lang="en-US" sz="2400" cap="none" dirty="0">
                <a:latin typeface="Leelawadee UI" panose="020B0502040204020203" pitchFamily="34" charset="-34"/>
                <a:cs typeface="Leelawadee UI" panose="020B0502040204020203" pitchFamily="34" charset="-34"/>
              </a:rPr>
              <a:t>Or, they may choose to have overdrafts taken from a savings account</a:t>
            </a:r>
            <a:endParaRPr lang="en-US" sz="2400" cap="none" dirty="0">
              <a:solidFill>
                <a:schemeClr val="tx1"/>
              </a:solidFill>
              <a:latin typeface="Leelawadee UI" panose="020B0502040204020203" pitchFamily="34" charset="-34"/>
              <a:cs typeface="Leelawadee UI" panose="020B0502040204020203" pitchFamily="34"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19383" y="457200"/>
            <a:ext cx="7313613" cy="1143000"/>
          </a:xfrm>
        </p:spPr>
        <p:txBody>
          <a:bodyPr/>
          <a:lstStyle/>
          <a:p>
            <a:pPr eaLnBrk="1" hangingPunct="1"/>
            <a:r>
              <a:rPr lang="en-US" dirty="0"/>
              <a:t>Checking Components</a:t>
            </a:r>
          </a:p>
        </p:txBody>
      </p:sp>
      <p:sp>
        <p:nvSpPr>
          <p:cNvPr id="9219" name="Rectangle 3"/>
          <p:cNvSpPr>
            <a:spLocks noGrp="1" noChangeArrowheads="1"/>
          </p:cNvSpPr>
          <p:nvPr>
            <p:ph sz="quarter" idx="13"/>
          </p:nvPr>
        </p:nvSpPr>
        <p:spPr>
          <a:xfrm>
            <a:off x="814570" y="1600200"/>
            <a:ext cx="7796030" cy="4267200"/>
          </a:xfrm>
        </p:spPr>
        <p:txBody>
          <a:bodyPr wrap="square">
            <a:noAutofit/>
          </a:bodyPr>
          <a:lstStyle/>
          <a:p>
            <a:pPr eaLnBrk="1" hangingPunct="1"/>
            <a:r>
              <a:rPr lang="en-US" b="1" cap="none" dirty="0"/>
              <a:t>Checking Account Register</a:t>
            </a:r>
          </a:p>
          <a:p>
            <a:pPr lvl="1" eaLnBrk="1" hangingPunct="1"/>
            <a:r>
              <a:rPr lang="en-US" sz="2000" cap="none" dirty="0"/>
              <a:t>Place to immediately record all monetary 		transactions for a checking account</a:t>
            </a:r>
          </a:p>
          <a:p>
            <a:pPr lvl="2" eaLnBrk="1" hangingPunct="1"/>
            <a:r>
              <a:rPr lang="en-US" sz="2000" cap="none" dirty="0"/>
              <a:t>Written checks, ATM withdrawals, debit card purchases, deposits, digital payments and additional bank fees</a:t>
            </a:r>
          </a:p>
          <a:p>
            <a:pPr eaLnBrk="1" hangingPunct="1"/>
            <a:r>
              <a:rPr lang="en-US" b="1" cap="none" dirty="0"/>
              <a:t>Checkbook</a:t>
            </a:r>
          </a:p>
          <a:p>
            <a:pPr lvl="1" eaLnBrk="1" hangingPunct="1"/>
            <a:r>
              <a:rPr lang="en-US" sz="2000" cap="none" dirty="0"/>
              <a:t>Contains the checks and the register to track monetary transactions</a:t>
            </a:r>
          </a:p>
          <a:p>
            <a:pPr marL="457200" lvl="1" indent="0" eaLnBrk="1" hangingPunct="1">
              <a:buNone/>
            </a:pPr>
            <a:r>
              <a:rPr lang="en-US" sz="2000" i="1" cap="none" dirty="0"/>
              <a:t>*Keeping a record of all your checking transactions can be done in an electronic register or a paper register.</a:t>
            </a:r>
          </a:p>
        </p:txBody>
      </p:sp>
      <p:pic>
        <p:nvPicPr>
          <p:cNvPr id="5" name="Picture 4">
            <a:extLst>
              <a:ext uri="{FF2B5EF4-FFF2-40B4-BE49-F238E27FC236}">
                <a16:creationId xmlns:a16="http://schemas.microsoft.com/office/drawing/2014/main" id="{B7E3E813-88F3-8545-A969-DE043BF16DF1}"/>
              </a:ext>
            </a:extLst>
          </p:cNvPr>
          <p:cNvPicPr>
            <a:picLocks noChangeAspect="1"/>
          </p:cNvPicPr>
          <p:nvPr/>
        </p:nvPicPr>
        <p:blipFill>
          <a:blip r:embed="rId2"/>
          <a:stretch>
            <a:fillRect/>
          </a:stretch>
        </p:blipFill>
        <p:spPr>
          <a:xfrm rot="20995013">
            <a:off x="6693421" y="804666"/>
            <a:ext cx="1605558" cy="174346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t>Debit Cards</a:t>
            </a:r>
          </a:p>
        </p:txBody>
      </p:sp>
      <p:sp>
        <p:nvSpPr>
          <p:cNvPr id="43011" name="Rectangle 3"/>
          <p:cNvSpPr>
            <a:spLocks noGrp="1" noChangeArrowheads="1"/>
          </p:cNvSpPr>
          <p:nvPr>
            <p:ph sz="quarter" idx="13"/>
          </p:nvPr>
        </p:nvSpPr>
        <p:spPr>
          <a:xfrm>
            <a:off x="890770" y="1752600"/>
            <a:ext cx="7796030" cy="4114800"/>
          </a:xfrm>
        </p:spPr>
        <p:txBody>
          <a:bodyPr>
            <a:normAutofit lnSpcReduction="10000"/>
          </a:bodyPr>
          <a:lstStyle/>
          <a:p>
            <a:r>
              <a:rPr lang="en-US" b="1" cap="none" dirty="0"/>
              <a:t>Account number—</a:t>
            </a:r>
            <a:r>
              <a:rPr lang="en-US" cap="none" dirty="0"/>
              <a:t>links all purchases made with the card to a designated bank account</a:t>
            </a:r>
            <a:endParaRPr lang="en-US" b="1" cap="none" dirty="0"/>
          </a:p>
          <a:p>
            <a:r>
              <a:rPr lang="en-US" b="1" cap="none" dirty="0"/>
              <a:t>Expiration date—</a:t>
            </a:r>
            <a:r>
              <a:rPr lang="en-US" cap="none" dirty="0"/>
              <a:t>the debit card is valid and may be used until this date</a:t>
            </a:r>
            <a:endParaRPr lang="en-US" b="1" cap="none" dirty="0"/>
          </a:p>
          <a:p>
            <a:r>
              <a:rPr lang="en-US" b="1" cap="none" dirty="0"/>
              <a:t>Cardholder’s name—</a:t>
            </a:r>
            <a:r>
              <a:rPr lang="en-US" cap="none" dirty="0"/>
              <a:t>the cardholder’s full name is written out and displayed</a:t>
            </a:r>
            <a:endParaRPr lang="en-US" b="1" cap="none" dirty="0"/>
          </a:p>
          <a:p>
            <a:r>
              <a:rPr lang="en-US" b="1" cap="none" dirty="0"/>
              <a:t>Magnetic strip—</a:t>
            </a:r>
            <a:r>
              <a:rPr lang="en-US" cap="none" dirty="0"/>
              <a:t>when the debit card is swiped, the magnetic strip automatically withdraws funds from the cardholder’s account</a:t>
            </a:r>
          </a:p>
          <a:p>
            <a:r>
              <a:rPr lang="en-US" b="1" cap="none" dirty="0"/>
              <a:t>Chip Card—</a:t>
            </a:r>
            <a:r>
              <a:rPr lang="en-US" cap="none" dirty="0"/>
              <a:t>A microchip is embedded in both debit and credit cards;</a:t>
            </a:r>
            <a:r>
              <a:rPr lang="en-US" dirty="0"/>
              <a:t> </a:t>
            </a:r>
            <a:r>
              <a:rPr lang="en-US" b="1" cap="none" dirty="0"/>
              <a:t>Chip</a:t>
            </a:r>
            <a:r>
              <a:rPr lang="en-US" cap="none" dirty="0"/>
              <a:t> </a:t>
            </a:r>
            <a:r>
              <a:rPr lang="en-US" b="1" cap="none" dirty="0"/>
              <a:t>payments</a:t>
            </a:r>
            <a:r>
              <a:rPr lang="en-US" cap="none" dirty="0"/>
              <a:t> make your transactions more secure when you use your card at merchants with chip-enabled terminals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76600" y="609600"/>
            <a:ext cx="3048000" cy="1143000"/>
          </a:xfrm>
        </p:spPr>
        <p:txBody>
          <a:bodyPr/>
          <a:lstStyle/>
          <a:p>
            <a:pPr eaLnBrk="1" hangingPunct="1"/>
            <a:r>
              <a:rPr lang="en-US" dirty="0"/>
              <a:t>Debit Cards</a:t>
            </a:r>
          </a:p>
        </p:txBody>
      </p:sp>
      <p:sp>
        <p:nvSpPr>
          <p:cNvPr id="44035" name="Rectangle 3"/>
          <p:cNvSpPr>
            <a:spLocks noGrp="1" noChangeArrowheads="1"/>
          </p:cNvSpPr>
          <p:nvPr>
            <p:ph sz="quarter" idx="13"/>
          </p:nvPr>
        </p:nvSpPr>
        <p:spPr>
          <a:xfrm>
            <a:off x="915988" y="1676400"/>
            <a:ext cx="7313612" cy="4267200"/>
          </a:xfrm>
        </p:spPr>
        <p:txBody>
          <a:bodyPr>
            <a:normAutofit/>
          </a:bodyPr>
          <a:lstStyle/>
          <a:p>
            <a:pPr eaLnBrk="1" hangingPunct="1"/>
            <a:r>
              <a:rPr lang="en-US" sz="2200" b="1" cap="none" dirty="0"/>
              <a:t>Authorized signature—</a:t>
            </a:r>
            <a:r>
              <a:rPr lang="en-US" sz="2200" cap="none" dirty="0"/>
              <a:t>sign in the signature box on the back of the debit card to authorize payments</a:t>
            </a:r>
          </a:p>
          <a:p>
            <a:pPr lvl="1" eaLnBrk="1" hangingPunct="1"/>
            <a:r>
              <a:rPr lang="en-US" sz="2200" cap="none" dirty="0"/>
              <a:t>Should also write, “see ID” in the signature box</a:t>
            </a:r>
          </a:p>
          <a:p>
            <a:pPr lvl="1" eaLnBrk="1" hangingPunct="1"/>
            <a:r>
              <a:rPr lang="en-US" sz="2200" cap="none" dirty="0"/>
              <a:t>Ensures the person using the card is authorized to do so</a:t>
            </a:r>
            <a:endParaRPr lang="en-US" sz="2200" b="1" cap="none" dirty="0"/>
          </a:p>
          <a:p>
            <a:pPr eaLnBrk="1" hangingPunct="1"/>
            <a:r>
              <a:rPr lang="en-US" sz="2200" b="1" cap="none" dirty="0"/>
              <a:t>Verification number—</a:t>
            </a:r>
            <a:r>
              <a:rPr lang="en-US" sz="2200" cap="none" dirty="0"/>
              <a:t>this three digit code is located on the back of the card in the signature area</a:t>
            </a:r>
          </a:p>
          <a:p>
            <a:pPr lvl="1" eaLnBrk="1" hangingPunct="1"/>
            <a:r>
              <a:rPr lang="en-US" sz="2200" cap="none" dirty="0"/>
              <a:t>Help ensure the card is in the cardholder’s possession when making purchases </a:t>
            </a:r>
          </a:p>
          <a:p>
            <a:pPr lvl="1" eaLnBrk="1" hangingPunct="1"/>
            <a:r>
              <a:rPr lang="en-US" sz="2200" cap="none" dirty="0"/>
              <a:t>Prevents unauthorized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dirty="0"/>
              <a:t>Checking Account Register</a:t>
            </a:r>
          </a:p>
        </p:txBody>
      </p:sp>
      <p:sp>
        <p:nvSpPr>
          <p:cNvPr id="45059" name="Rectangle 3"/>
          <p:cNvSpPr>
            <a:spLocks noGrp="1" noChangeArrowheads="1"/>
          </p:cNvSpPr>
          <p:nvPr>
            <p:ph sz="quarter" idx="13"/>
          </p:nvPr>
        </p:nvSpPr>
        <p:spPr>
          <a:xfrm>
            <a:off x="889138" y="1676401"/>
            <a:ext cx="7796030" cy="3698184"/>
          </a:xfrm>
        </p:spPr>
        <p:txBody>
          <a:bodyPr>
            <a:normAutofit fontScale="92500" lnSpcReduction="10000"/>
          </a:bodyPr>
          <a:lstStyle/>
          <a:p>
            <a:pPr eaLnBrk="1" hangingPunct="1"/>
            <a:r>
              <a:rPr lang="en-US" sz="3200" cap="none" dirty="0"/>
              <a:t>Place to record all monetary transactions for a checking account</a:t>
            </a:r>
          </a:p>
          <a:p>
            <a:pPr lvl="2" eaLnBrk="1" hangingPunct="1"/>
            <a:r>
              <a:rPr lang="en-US" sz="2400" cap="none" dirty="0"/>
              <a:t>Deposits, checks, ATM use, debit card purchases, additional bank fees</a:t>
            </a:r>
          </a:p>
          <a:p>
            <a:pPr eaLnBrk="1" hangingPunct="1"/>
            <a:r>
              <a:rPr lang="en-US" sz="3200" cap="none" dirty="0"/>
              <a:t>Used to keep a running balance of the account</a:t>
            </a:r>
          </a:p>
          <a:p>
            <a:pPr eaLnBrk="1" hangingPunct="1"/>
            <a:r>
              <a:rPr lang="en-US" sz="3200" cap="none" dirty="0"/>
              <a:t>Remember…</a:t>
            </a:r>
            <a:r>
              <a:rPr lang="en-US" sz="2400" i="1" cap="none" dirty="0"/>
              <a:t>Record every transaction!</a:t>
            </a:r>
          </a:p>
          <a:p>
            <a:pPr marL="457200" lvl="1" indent="0" eaLnBrk="1" hangingPunct="1">
              <a:buNone/>
            </a:pPr>
            <a:r>
              <a:rPr lang="en-US" sz="2400" i="1" cap="none" dirty="0"/>
              <a:t>This may be done in an electronic spread sheet or your register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704306" y="553904"/>
            <a:ext cx="4038600" cy="987559"/>
          </a:xfrm>
        </p:spPr>
        <p:txBody>
          <a:bodyPr/>
          <a:lstStyle/>
          <a:p>
            <a:pPr eaLnBrk="1" hangingPunct="1"/>
            <a:r>
              <a:rPr lang="en-US" dirty="0"/>
              <a:t>Check Register</a:t>
            </a:r>
          </a:p>
        </p:txBody>
      </p:sp>
      <p:sp>
        <p:nvSpPr>
          <p:cNvPr id="46083" name="Rectangle 3"/>
          <p:cNvSpPr>
            <a:spLocks noGrp="1" noChangeArrowheads="1"/>
          </p:cNvSpPr>
          <p:nvPr>
            <p:ph sz="quarter" idx="13"/>
          </p:nvPr>
        </p:nvSpPr>
        <p:spPr>
          <a:xfrm>
            <a:off x="1075873" y="4495800"/>
            <a:ext cx="7313613" cy="1393825"/>
          </a:xfrm>
        </p:spPr>
        <p:txBody>
          <a:bodyPr>
            <a:normAutofit lnSpcReduction="10000"/>
          </a:bodyPr>
          <a:lstStyle/>
          <a:p>
            <a:pPr eaLnBrk="1" hangingPunct="1"/>
            <a:r>
              <a:rPr lang="en-US" sz="2400" b="1" cap="none" dirty="0"/>
              <a:t>Date</a:t>
            </a:r>
            <a:endParaRPr lang="en-US" b="1" cap="none" dirty="0"/>
          </a:p>
          <a:p>
            <a:pPr lvl="1" eaLnBrk="1" hangingPunct="1"/>
            <a:r>
              <a:rPr lang="en-US" sz="2400" cap="none" dirty="0"/>
              <a:t>The date the check was written or transaction was made</a:t>
            </a:r>
          </a:p>
        </p:txBody>
      </p:sp>
      <p:sp>
        <p:nvSpPr>
          <p:cNvPr id="2" name="Down Arrow 1"/>
          <p:cNvSpPr/>
          <p:nvPr/>
        </p:nvSpPr>
        <p:spPr>
          <a:xfrm>
            <a:off x="1447800" y="1066800"/>
            <a:ext cx="228600" cy="47466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47EB931E-179C-344E-A2C2-92C18DE44D66}"/>
              </a:ext>
            </a:extLst>
          </p:cNvPr>
          <p:cNvGraphicFramePr>
            <a:graphicFrameLocks noGrp="1"/>
          </p:cNvGraphicFramePr>
          <p:nvPr>
            <p:extLst>
              <p:ext uri="{D42A27DB-BD31-4B8C-83A1-F6EECF244321}">
                <p14:modId xmlns:p14="http://schemas.microsoft.com/office/powerpoint/2010/main" val="2899035844"/>
              </p:ext>
            </p:extLst>
          </p:nvPr>
        </p:nvGraphicFramePr>
        <p:xfrm>
          <a:off x="1314934" y="1624171"/>
          <a:ext cx="7074552" cy="281940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52600">
                  <a:extLst>
                    <a:ext uri="{9D8B030D-6E8A-4147-A177-3AD203B41FA5}">
                      <a16:colId xmlns:a16="http://schemas.microsoft.com/office/drawing/2014/main" val="1553305229"/>
                    </a:ext>
                  </a:extLst>
                </a:gridCol>
                <a:gridCol w="685800">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53265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a:t>
                      </a:r>
                    </a:p>
                    <a:p>
                      <a:pPr algn="ctr"/>
                      <a:endParaRPr lang="en-US" sz="1100" b="0" dirty="0">
                        <a:latin typeface="Calibri" panose="020F0502020204030204" pitchFamily="34" charset="0"/>
                        <a:cs typeface="Calibri" panose="020F0502020204030204" pitchFamily="34" charset="0"/>
                      </a:endParaRPr>
                    </a:p>
                    <a:p>
                      <a:pPr algn="ctr"/>
                      <a:r>
                        <a:rPr lang="en-US" sz="1100" b="0" dirty="0">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p>
                    <a:p>
                      <a:pPr algn="ctr"/>
                      <a:endParaRPr lang="en-US" sz="1100" b="0" dirty="0">
                        <a:latin typeface="Calibri" panose="020F0502020204030204" pitchFamily="34" charset="0"/>
                        <a:cs typeface="Calibri" panose="020F0502020204030204" pitchFamily="34" charset="0"/>
                      </a:endParaRPr>
                    </a:p>
                    <a:p>
                      <a:pPr algn="l"/>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45839">
                <a:tc>
                  <a:txBody>
                    <a:bodyPr/>
                    <a:lstStyle/>
                    <a:p>
                      <a:r>
                        <a:rPr lang="en-US" sz="1400" b="1" dirty="0">
                          <a:solidFill>
                            <a:srgbClr val="A50021"/>
                          </a:solidFill>
                          <a:latin typeface="Calibri" panose="020F0502020204030204" pitchFamily="34" charset="0"/>
                          <a:cs typeface="Calibri" panose="020F0502020204030204" pitchFamily="34" charset="0"/>
                        </a:rPr>
                        <a:t>9/03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90800" y="522288"/>
            <a:ext cx="4038600" cy="1093787"/>
          </a:xfrm>
        </p:spPr>
        <p:txBody>
          <a:bodyPr/>
          <a:lstStyle/>
          <a:p>
            <a:pPr eaLnBrk="1" hangingPunct="1"/>
            <a:r>
              <a:rPr lang="en-US" dirty="0"/>
              <a:t>Check Register</a:t>
            </a:r>
          </a:p>
        </p:txBody>
      </p:sp>
      <p:sp>
        <p:nvSpPr>
          <p:cNvPr id="47107" name="Rectangle 3"/>
          <p:cNvSpPr>
            <a:spLocks noGrp="1" noChangeArrowheads="1"/>
          </p:cNvSpPr>
          <p:nvPr>
            <p:ph sz="quarter" idx="13"/>
          </p:nvPr>
        </p:nvSpPr>
        <p:spPr>
          <a:xfrm>
            <a:off x="990600" y="4446303"/>
            <a:ext cx="7773987" cy="1446213"/>
          </a:xfrm>
        </p:spPr>
        <p:txBody>
          <a:bodyPr>
            <a:noAutofit/>
          </a:bodyPr>
          <a:lstStyle/>
          <a:p>
            <a:pPr eaLnBrk="1" hangingPunct="1"/>
            <a:r>
              <a:rPr lang="en-US" sz="2400" b="1" cap="none" dirty="0"/>
              <a:t>Number</a:t>
            </a:r>
          </a:p>
          <a:p>
            <a:pPr lvl="1" eaLnBrk="1" hangingPunct="1"/>
            <a:r>
              <a:rPr lang="en-US" sz="2400" cap="none" dirty="0"/>
              <a:t>The number of the written check; if a debit card or ATM was used, write DC or ATM</a:t>
            </a:r>
          </a:p>
        </p:txBody>
      </p:sp>
      <p:sp>
        <p:nvSpPr>
          <p:cNvPr id="5" name="Down Arrow 4"/>
          <p:cNvSpPr/>
          <p:nvPr/>
        </p:nvSpPr>
        <p:spPr>
          <a:xfrm>
            <a:off x="2057400" y="1036295"/>
            <a:ext cx="228600" cy="47466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218B1856-694D-954B-8568-49FFD775063B}"/>
              </a:ext>
            </a:extLst>
          </p:cNvPr>
          <p:cNvGraphicFramePr>
            <a:graphicFrameLocks noGrp="1"/>
          </p:cNvGraphicFramePr>
          <p:nvPr>
            <p:extLst>
              <p:ext uri="{D42A27DB-BD31-4B8C-83A1-F6EECF244321}">
                <p14:modId xmlns:p14="http://schemas.microsoft.com/office/powerpoint/2010/main" val="796874295"/>
              </p:ext>
            </p:extLst>
          </p:nvPr>
        </p:nvGraphicFramePr>
        <p:xfrm>
          <a:off x="1219200" y="1603500"/>
          <a:ext cx="7074552" cy="281940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52600">
                  <a:extLst>
                    <a:ext uri="{9D8B030D-6E8A-4147-A177-3AD203B41FA5}">
                      <a16:colId xmlns:a16="http://schemas.microsoft.com/office/drawing/2014/main" val="1553305229"/>
                    </a:ext>
                  </a:extLst>
                </a:gridCol>
                <a:gridCol w="685800">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53265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a:t>
                      </a:r>
                    </a:p>
                    <a:p>
                      <a:pPr algn="ctr"/>
                      <a:endParaRPr lang="en-US" sz="1100" b="0" dirty="0">
                        <a:latin typeface="Calibri" panose="020F0502020204030204" pitchFamily="34" charset="0"/>
                        <a:cs typeface="Calibri" panose="020F0502020204030204" pitchFamily="34" charset="0"/>
                      </a:endParaRPr>
                    </a:p>
                    <a:p>
                      <a:pPr algn="ctr"/>
                      <a:r>
                        <a:rPr lang="en-US" sz="1100" b="0" dirty="0">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p>
                    <a:p>
                      <a:pPr algn="ctr"/>
                      <a:endParaRPr lang="en-US" sz="1100" b="0" dirty="0">
                        <a:latin typeface="Calibri" panose="020F0502020204030204" pitchFamily="34" charset="0"/>
                        <a:cs typeface="Calibri" panose="020F0502020204030204" pitchFamily="34" charset="0"/>
                      </a:endParaRPr>
                    </a:p>
                    <a:p>
                      <a:pPr algn="l"/>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45839">
                <a:tc>
                  <a:txBody>
                    <a:bodyPr/>
                    <a:lstStyle/>
                    <a:p>
                      <a:r>
                        <a:rPr lang="en-US" sz="1400" b="0" dirty="0">
                          <a:solidFill>
                            <a:schemeClr val="tx1"/>
                          </a:solidFill>
                          <a:latin typeface="Calibri" panose="020F0502020204030204" pitchFamily="34" charset="0"/>
                          <a:cs typeface="Calibri" panose="020F0502020204030204" pitchFamily="34" charset="0"/>
                        </a:rPr>
                        <a:t>9/03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1" dirty="0">
                          <a:solidFill>
                            <a:srgbClr val="A50021"/>
                          </a:solidFill>
                          <a:latin typeface="Calibri" panose="020F0502020204030204" pitchFamily="34" charset="0"/>
                          <a:cs typeface="Calibri" panose="020F0502020204030204" pitchFamily="34" charset="0"/>
                        </a:rPr>
                        <a:t>301</a:t>
                      </a:r>
                      <a:endParaRPr lang="en-US" sz="1200" b="1" dirty="0">
                        <a:solidFill>
                          <a:srgbClr val="A5002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915046" y="471238"/>
            <a:ext cx="3847307" cy="1143000"/>
          </a:xfrm>
        </p:spPr>
        <p:txBody>
          <a:bodyPr/>
          <a:lstStyle/>
          <a:p>
            <a:pPr eaLnBrk="1" hangingPunct="1"/>
            <a:r>
              <a:rPr lang="en-US" dirty="0"/>
              <a:t>Check Register</a:t>
            </a:r>
          </a:p>
        </p:txBody>
      </p:sp>
      <p:sp>
        <p:nvSpPr>
          <p:cNvPr id="48131" name="Rectangle 3"/>
          <p:cNvSpPr>
            <a:spLocks noGrp="1" noChangeArrowheads="1"/>
          </p:cNvSpPr>
          <p:nvPr>
            <p:ph sz="quarter" idx="13"/>
          </p:nvPr>
        </p:nvSpPr>
        <p:spPr>
          <a:xfrm>
            <a:off x="951705" y="4573587"/>
            <a:ext cx="7773988" cy="1446213"/>
          </a:xfrm>
        </p:spPr>
        <p:txBody>
          <a:bodyPr/>
          <a:lstStyle/>
          <a:p>
            <a:pPr eaLnBrk="1" hangingPunct="1">
              <a:lnSpc>
                <a:spcPct val="90000"/>
              </a:lnSpc>
            </a:pPr>
            <a:r>
              <a:rPr lang="en-US" sz="2400" b="1" cap="none" dirty="0"/>
              <a:t>Description of transaction</a:t>
            </a:r>
          </a:p>
          <a:p>
            <a:pPr lvl="1" eaLnBrk="1" hangingPunct="1">
              <a:lnSpc>
                <a:spcPct val="90000"/>
              </a:lnSpc>
            </a:pPr>
            <a:r>
              <a:rPr lang="en-US" sz="2000" cap="none" dirty="0"/>
              <a:t>The person/business the check was written to or where the debit card was used</a:t>
            </a:r>
          </a:p>
          <a:p>
            <a:pPr lvl="1" eaLnBrk="1" hangingPunct="1">
              <a:lnSpc>
                <a:spcPct val="90000"/>
              </a:lnSpc>
            </a:pPr>
            <a:r>
              <a:rPr lang="en-US" sz="2000" cap="none" dirty="0"/>
              <a:t>Gray line can be used to write the memo</a:t>
            </a:r>
          </a:p>
        </p:txBody>
      </p:sp>
      <p:sp>
        <p:nvSpPr>
          <p:cNvPr id="5" name="Down Arrow 4"/>
          <p:cNvSpPr/>
          <p:nvPr/>
        </p:nvSpPr>
        <p:spPr>
          <a:xfrm>
            <a:off x="2686446" y="1125537"/>
            <a:ext cx="228600" cy="47466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288FFCB8-D940-B44B-9709-3DD670729A15}"/>
              </a:ext>
            </a:extLst>
          </p:cNvPr>
          <p:cNvGraphicFramePr>
            <a:graphicFrameLocks noGrp="1"/>
          </p:cNvGraphicFramePr>
          <p:nvPr>
            <p:extLst>
              <p:ext uri="{D42A27DB-BD31-4B8C-83A1-F6EECF244321}">
                <p14:modId xmlns:p14="http://schemas.microsoft.com/office/powerpoint/2010/main" val="3540323542"/>
              </p:ext>
            </p:extLst>
          </p:nvPr>
        </p:nvGraphicFramePr>
        <p:xfrm>
          <a:off x="1219200" y="1668972"/>
          <a:ext cx="7074552" cy="284988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52600">
                  <a:extLst>
                    <a:ext uri="{9D8B030D-6E8A-4147-A177-3AD203B41FA5}">
                      <a16:colId xmlns:a16="http://schemas.microsoft.com/office/drawing/2014/main" val="1553305229"/>
                    </a:ext>
                  </a:extLst>
                </a:gridCol>
                <a:gridCol w="685800">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53265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a:t>
                      </a:r>
                    </a:p>
                    <a:p>
                      <a:pPr algn="ctr"/>
                      <a:endParaRPr lang="en-US" sz="1100" b="0" dirty="0">
                        <a:latin typeface="Calibri" panose="020F0502020204030204" pitchFamily="34" charset="0"/>
                        <a:cs typeface="Calibri" panose="020F0502020204030204" pitchFamily="34" charset="0"/>
                      </a:endParaRPr>
                    </a:p>
                    <a:p>
                      <a:pPr algn="ctr"/>
                      <a:r>
                        <a:rPr lang="en-US" sz="1100" b="0" dirty="0">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p>
                    <a:p>
                      <a:pPr algn="ctr"/>
                      <a:endParaRPr lang="en-US" sz="1100" b="0" dirty="0">
                        <a:latin typeface="Calibri" panose="020F0502020204030204" pitchFamily="34" charset="0"/>
                        <a:cs typeface="Calibri" panose="020F0502020204030204" pitchFamily="34" charset="0"/>
                      </a:endParaRPr>
                    </a:p>
                    <a:p>
                      <a:pPr algn="l"/>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45839">
                <a:tc>
                  <a:txBody>
                    <a:bodyPr/>
                    <a:lstStyle/>
                    <a:p>
                      <a:r>
                        <a:rPr lang="en-US" sz="1400" b="0" dirty="0">
                          <a:solidFill>
                            <a:schemeClr val="tx1"/>
                          </a:solidFill>
                          <a:latin typeface="Calibri" panose="020F0502020204030204" pitchFamily="34" charset="0"/>
                          <a:cs typeface="Calibri" panose="020F0502020204030204" pitchFamily="34" charset="0"/>
                        </a:rPr>
                        <a:t>9/03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301</a:t>
                      </a:r>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1" dirty="0">
                          <a:solidFill>
                            <a:srgbClr val="C00000"/>
                          </a:solidFill>
                          <a:latin typeface="Calibri" panose="020F0502020204030204" pitchFamily="34" charset="0"/>
                          <a:cs typeface="Calibri" panose="020F0502020204030204" pitchFamily="34" charset="0"/>
                        </a:rPr>
                        <a:t>Gas ‘N’ Go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b="1" dirty="0">
                          <a:solidFill>
                            <a:srgbClr val="A50021"/>
                          </a:solidFill>
                          <a:latin typeface="Calibri" panose="020F0502020204030204" pitchFamily="34" charset="0"/>
                          <a:cs typeface="Calibri" panose="020F0502020204030204" pitchFamily="34" charset="0"/>
                        </a:rPr>
                        <a:t>Gas</a:t>
                      </a:r>
                      <a:endParaRPr lang="en-US" sz="1200" b="1" dirty="0">
                        <a:solidFill>
                          <a:srgbClr val="A5002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857500" y="457200"/>
            <a:ext cx="3962400" cy="1143000"/>
          </a:xfrm>
        </p:spPr>
        <p:txBody>
          <a:bodyPr/>
          <a:lstStyle/>
          <a:p>
            <a:pPr eaLnBrk="1" hangingPunct="1"/>
            <a:r>
              <a:rPr lang="en-US" dirty="0"/>
              <a:t>Check Register</a:t>
            </a:r>
          </a:p>
        </p:txBody>
      </p:sp>
      <p:sp>
        <p:nvSpPr>
          <p:cNvPr id="49155" name="Rectangle 3"/>
          <p:cNvSpPr>
            <a:spLocks noGrp="1" noChangeArrowheads="1"/>
          </p:cNvSpPr>
          <p:nvPr>
            <p:ph sz="quarter" idx="13"/>
          </p:nvPr>
        </p:nvSpPr>
        <p:spPr>
          <a:xfrm>
            <a:off x="1370013" y="4648200"/>
            <a:ext cx="7088187" cy="1447800"/>
          </a:xfrm>
        </p:spPr>
        <p:txBody>
          <a:bodyPr>
            <a:noAutofit/>
          </a:bodyPr>
          <a:lstStyle/>
          <a:p>
            <a:pPr eaLnBrk="1" hangingPunct="1">
              <a:lnSpc>
                <a:spcPct val="100000"/>
              </a:lnSpc>
            </a:pPr>
            <a:r>
              <a:rPr lang="en-US" sz="2400" b="1" cap="none" dirty="0"/>
              <a:t>Payment/debit(-)</a:t>
            </a:r>
          </a:p>
          <a:p>
            <a:pPr lvl="1" eaLnBrk="1" hangingPunct="1">
              <a:lnSpc>
                <a:spcPct val="100000"/>
              </a:lnSpc>
            </a:pPr>
            <a:r>
              <a:rPr lang="en-US" sz="2400" cap="none" dirty="0"/>
              <a:t>Amount of the transaction</a:t>
            </a:r>
          </a:p>
          <a:p>
            <a:pPr lvl="1" eaLnBrk="1" hangingPunct="1">
              <a:lnSpc>
                <a:spcPct val="100000"/>
              </a:lnSpc>
            </a:pPr>
            <a:r>
              <a:rPr lang="en-US" sz="2400" cap="none" dirty="0"/>
              <a:t>Deducted from the balance</a:t>
            </a:r>
          </a:p>
        </p:txBody>
      </p:sp>
      <p:sp>
        <p:nvSpPr>
          <p:cNvPr id="5" name="Down Arrow 4"/>
          <p:cNvSpPr/>
          <p:nvPr/>
        </p:nvSpPr>
        <p:spPr>
          <a:xfrm>
            <a:off x="4724400" y="1333734"/>
            <a:ext cx="228600" cy="418866"/>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72D552A5-FB7F-E142-BC30-156D8E52365A}"/>
              </a:ext>
            </a:extLst>
          </p:cNvPr>
          <p:cNvGraphicFramePr>
            <a:graphicFrameLocks noGrp="1"/>
          </p:cNvGraphicFramePr>
          <p:nvPr>
            <p:extLst>
              <p:ext uri="{D42A27DB-BD31-4B8C-83A1-F6EECF244321}">
                <p14:modId xmlns:p14="http://schemas.microsoft.com/office/powerpoint/2010/main" val="3005508357"/>
              </p:ext>
            </p:extLst>
          </p:nvPr>
        </p:nvGraphicFramePr>
        <p:xfrm>
          <a:off x="1301424" y="1792823"/>
          <a:ext cx="7074552" cy="284988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52600">
                  <a:extLst>
                    <a:ext uri="{9D8B030D-6E8A-4147-A177-3AD203B41FA5}">
                      <a16:colId xmlns:a16="http://schemas.microsoft.com/office/drawing/2014/main" val="1553305229"/>
                    </a:ext>
                  </a:extLst>
                </a:gridCol>
                <a:gridCol w="685800">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54783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a:t>
                      </a:r>
                    </a:p>
                    <a:p>
                      <a:pPr algn="ctr"/>
                      <a:endParaRPr lang="en-US" sz="1100" b="0" dirty="0">
                        <a:latin typeface="Calibri" panose="020F0502020204030204" pitchFamily="34" charset="0"/>
                        <a:cs typeface="Calibri" panose="020F0502020204030204" pitchFamily="34" charset="0"/>
                      </a:endParaRPr>
                    </a:p>
                    <a:p>
                      <a:pPr algn="ctr"/>
                      <a:r>
                        <a:rPr lang="en-US" sz="1100" b="0" dirty="0">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p>
                    <a:p>
                      <a:pPr algn="ctr"/>
                      <a:endParaRPr lang="en-US" sz="1100" b="0" dirty="0">
                        <a:latin typeface="Calibri" panose="020F0502020204030204" pitchFamily="34" charset="0"/>
                        <a:cs typeface="Calibri" panose="020F0502020204030204" pitchFamily="34" charset="0"/>
                      </a:endParaRPr>
                    </a:p>
                    <a:p>
                      <a:pPr algn="l"/>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80939">
                <a:tc>
                  <a:txBody>
                    <a:bodyPr/>
                    <a:lstStyle/>
                    <a:p>
                      <a:r>
                        <a:rPr lang="en-US" sz="1400" b="0" dirty="0">
                          <a:solidFill>
                            <a:schemeClr val="tx1"/>
                          </a:solidFill>
                          <a:latin typeface="Calibri" panose="020F0502020204030204" pitchFamily="34" charset="0"/>
                          <a:cs typeface="Calibri" panose="020F0502020204030204" pitchFamily="34" charset="0"/>
                        </a:rPr>
                        <a:t>9/03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301</a:t>
                      </a:r>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0" dirty="0">
                          <a:solidFill>
                            <a:schemeClr val="tx1"/>
                          </a:solidFill>
                          <a:latin typeface="Calibri" panose="020F0502020204030204" pitchFamily="34" charset="0"/>
                          <a:cs typeface="Calibri" panose="020F0502020204030204" pitchFamily="34" charset="0"/>
                        </a:rPr>
                        <a:t>Gas ‘N’ Go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     </a:t>
                      </a:r>
                      <a:r>
                        <a:rPr lang="en-US" sz="1400" b="1" dirty="0">
                          <a:solidFill>
                            <a:srgbClr val="A50021"/>
                          </a:solidFill>
                          <a:latin typeface="Calibri" panose="020F0502020204030204" pitchFamily="34" charset="0"/>
                          <a:cs typeface="Calibri" panose="020F0502020204030204" pitchFamily="34" charset="0"/>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1" dirty="0">
                          <a:solidFill>
                            <a:srgbClr val="A50021"/>
                          </a:solidFill>
                          <a:latin typeface="Calibri" panose="020F0502020204030204" pitchFamily="34" charset="0"/>
                          <a:cs typeface="Calibri" panose="020F0502020204030204" pitchFamily="34" charset="0"/>
                        </a:rPr>
                        <a:t>78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809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b="0" dirty="0">
                          <a:solidFill>
                            <a:schemeClr val="tx1"/>
                          </a:solidFill>
                          <a:latin typeface="Calibri" panose="020F0502020204030204" pitchFamily="34" charset="0"/>
                          <a:cs typeface="Calibri" panose="020F0502020204030204" pitchFamily="34" charset="0"/>
                        </a:rPr>
                        <a:t>Gas</a:t>
                      </a:r>
                      <a:endParaRPr lang="en-US" sz="1200" b="0" dirty="0">
                        <a:solidFill>
                          <a:schemeClr val="tx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52845">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52845">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52845">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52845">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52845">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52845">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858293" y="465138"/>
            <a:ext cx="3960813" cy="1143000"/>
          </a:xfrm>
        </p:spPr>
        <p:txBody>
          <a:bodyPr/>
          <a:lstStyle/>
          <a:p>
            <a:pPr eaLnBrk="1" hangingPunct="1"/>
            <a:r>
              <a:rPr lang="en-US" dirty="0"/>
              <a:t>Check Register</a:t>
            </a:r>
          </a:p>
        </p:txBody>
      </p:sp>
      <p:sp>
        <p:nvSpPr>
          <p:cNvPr id="50179" name="Rectangle 3"/>
          <p:cNvSpPr>
            <a:spLocks noGrp="1" noChangeArrowheads="1"/>
          </p:cNvSpPr>
          <p:nvPr>
            <p:ph sz="quarter" idx="13"/>
          </p:nvPr>
        </p:nvSpPr>
        <p:spPr>
          <a:xfrm>
            <a:off x="1295400" y="4648200"/>
            <a:ext cx="7240587" cy="1446213"/>
          </a:xfrm>
        </p:spPr>
        <p:txBody>
          <a:bodyPr>
            <a:noAutofit/>
          </a:bodyPr>
          <a:lstStyle/>
          <a:p>
            <a:pPr eaLnBrk="1" hangingPunct="1">
              <a:lnSpc>
                <a:spcPct val="100000"/>
              </a:lnSpc>
            </a:pPr>
            <a:r>
              <a:rPr lang="en-US" sz="2400" b="1" cap="none" dirty="0"/>
              <a:t>Deposit/credit(+)</a:t>
            </a:r>
          </a:p>
          <a:p>
            <a:pPr lvl="1" eaLnBrk="1" hangingPunct="1">
              <a:lnSpc>
                <a:spcPct val="100000"/>
              </a:lnSpc>
            </a:pPr>
            <a:r>
              <a:rPr lang="en-US" sz="2400" cap="none" dirty="0"/>
              <a:t>Amount of the transaction</a:t>
            </a:r>
          </a:p>
          <a:p>
            <a:pPr lvl="1" eaLnBrk="1" hangingPunct="1">
              <a:lnSpc>
                <a:spcPct val="100000"/>
              </a:lnSpc>
            </a:pPr>
            <a:r>
              <a:rPr lang="en-US" sz="2400" cap="none" dirty="0"/>
              <a:t>Added to the balance</a:t>
            </a:r>
          </a:p>
        </p:txBody>
      </p:sp>
      <p:sp>
        <p:nvSpPr>
          <p:cNvPr id="5" name="Down Arrow 4"/>
          <p:cNvSpPr/>
          <p:nvPr/>
        </p:nvSpPr>
        <p:spPr>
          <a:xfrm>
            <a:off x="5715000" y="1295400"/>
            <a:ext cx="228600" cy="393732"/>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A6FF153-C5E3-2A4D-86A0-71AAD1E13E04}"/>
              </a:ext>
            </a:extLst>
          </p:cNvPr>
          <p:cNvGraphicFramePr>
            <a:graphicFrameLocks noGrp="1"/>
          </p:cNvGraphicFramePr>
          <p:nvPr>
            <p:extLst>
              <p:ext uri="{D42A27DB-BD31-4B8C-83A1-F6EECF244321}">
                <p14:modId xmlns:p14="http://schemas.microsoft.com/office/powerpoint/2010/main" val="1124777002"/>
              </p:ext>
            </p:extLst>
          </p:nvPr>
        </p:nvGraphicFramePr>
        <p:xfrm>
          <a:off x="1219200" y="1746086"/>
          <a:ext cx="7074552" cy="281940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52600">
                  <a:extLst>
                    <a:ext uri="{9D8B030D-6E8A-4147-A177-3AD203B41FA5}">
                      <a16:colId xmlns:a16="http://schemas.microsoft.com/office/drawing/2014/main" val="1553305229"/>
                    </a:ext>
                  </a:extLst>
                </a:gridCol>
                <a:gridCol w="685800">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53265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a:t>
                      </a:r>
                    </a:p>
                    <a:p>
                      <a:pPr algn="ctr"/>
                      <a:endParaRPr lang="en-US" sz="1100" b="0" dirty="0">
                        <a:latin typeface="Calibri" panose="020F0502020204030204" pitchFamily="34" charset="0"/>
                        <a:cs typeface="Calibri" panose="020F0502020204030204" pitchFamily="34" charset="0"/>
                      </a:endParaRPr>
                    </a:p>
                    <a:p>
                      <a:pPr algn="ctr"/>
                      <a:r>
                        <a:rPr lang="en-US" sz="1100" b="0" dirty="0">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p>
                    <a:p>
                      <a:pPr algn="ctr"/>
                      <a:endParaRPr lang="en-US" sz="1100" b="0" dirty="0">
                        <a:latin typeface="Calibri" panose="020F0502020204030204" pitchFamily="34" charset="0"/>
                        <a:cs typeface="Calibri" panose="020F0502020204030204" pitchFamily="34" charset="0"/>
                      </a:endParaRPr>
                    </a:p>
                    <a:p>
                      <a:pPr algn="l"/>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45839">
                <a:tc>
                  <a:txBody>
                    <a:bodyPr/>
                    <a:lstStyle/>
                    <a:p>
                      <a:endParaRPr lang="en-US" sz="1400" b="0" dirty="0">
                        <a:solidFill>
                          <a:schemeClr val="tx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b="1" dirty="0">
                        <a:solidFill>
                          <a:srgbClr val="C00000"/>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   </a:t>
                      </a:r>
                      <a:r>
                        <a:rPr lang="en-US" sz="1400" b="1" dirty="0">
                          <a:solidFill>
                            <a:srgbClr val="A50021"/>
                          </a:solidFill>
                          <a:latin typeface="Calibri" panose="020F0502020204030204" pitchFamily="34" charset="0"/>
                          <a:cs typeface="Calibri" panose="020F0502020204030204" pitchFamily="34" charset="0"/>
                        </a:rPr>
                        <a:t>100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1" dirty="0">
                          <a:solidFill>
                            <a:srgbClr val="A50021"/>
                          </a:solidFill>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1200" b="1" dirty="0">
                        <a:solidFill>
                          <a:srgbClr val="A5002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05100" y="457200"/>
            <a:ext cx="4267200" cy="1143000"/>
          </a:xfrm>
        </p:spPr>
        <p:txBody>
          <a:bodyPr/>
          <a:lstStyle/>
          <a:p>
            <a:pPr eaLnBrk="1" hangingPunct="1"/>
            <a:r>
              <a:rPr lang="en-US" dirty="0"/>
              <a:t>Check Register</a:t>
            </a:r>
          </a:p>
        </p:txBody>
      </p:sp>
      <p:sp>
        <p:nvSpPr>
          <p:cNvPr id="51203" name="Rectangle 3"/>
          <p:cNvSpPr>
            <a:spLocks noGrp="1" noChangeArrowheads="1"/>
          </p:cNvSpPr>
          <p:nvPr>
            <p:ph sz="quarter" idx="13"/>
          </p:nvPr>
        </p:nvSpPr>
        <p:spPr>
          <a:xfrm>
            <a:off x="951706" y="4495800"/>
            <a:ext cx="7773988" cy="1524000"/>
          </a:xfrm>
        </p:spPr>
        <p:txBody>
          <a:bodyPr>
            <a:noAutofit/>
          </a:bodyPr>
          <a:lstStyle/>
          <a:p>
            <a:pPr eaLnBrk="1" hangingPunct="1">
              <a:lnSpc>
                <a:spcPct val="100000"/>
              </a:lnSpc>
            </a:pPr>
            <a:r>
              <a:rPr lang="en-US" sz="2400" b="1" cap="none" dirty="0"/>
              <a:t>Place a √ T</a:t>
            </a:r>
          </a:p>
          <a:p>
            <a:pPr lvl="1" eaLnBrk="1" hangingPunct="1">
              <a:lnSpc>
                <a:spcPct val="100000"/>
              </a:lnSpc>
            </a:pPr>
            <a:r>
              <a:rPr lang="en-US" sz="2400" cap="none" dirty="0"/>
              <a:t>A box used to track whether the check has cleared on the monthly bank statement when reconciling at the end of each month</a:t>
            </a:r>
          </a:p>
        </p:txBody>
      </p:sp>
      <p:sp>
        <p:nvSpPr>
          <p:cNvPr id="5" name="Down Arrow 4"/>
          <p:cNvSpPr/>
          <p:nvPr/>
        </p:nvSpPr>
        <p:spPr>
          <a:xfrm>
            <a:off x="6400800" y="1043105"/>
            <a:ext cx="228600" cy="47466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AC1128FF-2C2F-CE42-8547-4A25185ADC29}"/>
              </a:ext>
            </a:extLst>
          </p:cNvPr>
          <p:cNvGraphicFramePr>
            <a:graphicFrameLocks noGrp="1"/>
          </p:cNvGraphicFramePr>
          <p:nvPr>
            <p:extLst>
              <p:ext uri="{D42A27DB-BD31-4B8C-83A1-F6EECF244321}">
                <p14:modId xmlns:p14="http://schemas.microsoft.com/office/powerpoint/2010/main" val="1213577882"/>
              </p:ext>
            </p:extLst>
          </p:nvPr>
        </p:nvGraphicFramePr>
        <p:xfrm>
          <a:off x="1231248" y="1569720"/>
          <a:ext cx="7074552" cy="284988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52600">
                  <a:extLst>
                    <a:ext uri="{9D8B030D-6E8A-4147-A177-3AD203B41FA5}">
                      <a16:colId xmlns:a16="http://schemas.microsoft.com/office/drawing/2014/main" val="1553305229"/>
                    </a:ext>
                  </a:extLst>
                </a:gridCol>
                <a:gridCol w="685800">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53265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1" dirty="0">
                          <a:solidFill>
                            <a:srgbClr val="A50021"/>
                          </a:solidFill>
                          <a:latin typeface="Calibri" panose="020F0502020204030204" pitchFamily="34" charset="0"/>
                          <a:cs typeface="Calibri" panose="020F0502020204030204" pitchFamily="34" charset="0"/>
                        </a:rPr>
                        <a:t>✓</a:t>
                      </a:r>
                    </a:p>
                    <a:p>
                      <a:pPr algn="ctr"/>
                      <a:endParaRPr lang="en-US" sz="1100" b="1" dirty="0">
                        <a:solidFill>
                          <a:srgbClr val="A50021"/>
                        </a:solidFill>
                        <a:latin typeface="Calibri" panose="020F0502020204030204" pitchFamily="34" charset="0"/>
                        <a:cs typeface="Calibri" panose="020F0502020204030204" pitchFamily="34" charset="0"/>
                      </a:endParaRPr>
                    </a:p>
                    <a:p>
                      <a:pPr algn="ctr"/>
                      <a:r>
                        <a:rPr lang="en-US" sz="1100" b="1" dirty="0">
                          <a:solidFill>
                            <a:srgbClr val="A50021"/>
                          </a:solidFill>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p>
                    <a:p>
                      <a:pPr algn="ctr"/>
                      <a:endParaRPr lang="en-US" sz="1100" b="0" dirty="0">
                        <a:latin typeface="Calibri" panose="020F0502020204030204" pitchFamily="34" charset="0"/>
                        <a:cs typeface="Calibri" panose="020F0502020204030204" pitchFamily="34" charset="0"/>
                      </a:endParaRPr>
                    </a:p>
                    <a:p>
                      <a:pPr algn="l"/>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45839">
                <a:tc>
                  <a:txBody>
                    <a:bodyPr/>
                    <a:lstStyle/>
                    <a:p>
                      <a:r>
                        <a:rPr lang="en-US" sz="1400" b="0" dirty="0">
                          <a:solidFill>
                            <a:schemeClr val="tx1"/>
                          </a:solidFill>
                          <a:latin typeface="Calibri" panose="020F0502020204030204" pitchFamily="34" charset="0"/>
                          <a:cs typeface="Calibri" panose="020F0502020204030204" pitchFamily="34" charset="0"/>
                        </a:rPr>
                        <a:t>9/03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301</a:t>
                      </a:r>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1" dirty="0">
                          <a:solidFill>
                            <a:schemeClr val="tx1"/>
                          </a:solidFill>
                          <a:latin typeface="Calibri" panose="020F0502020204030204" pitchFamily="34" charset="0"/>
                          <a:cs typeface="Calibri" panose="020F0502020204030204" pitchFamily="34" charset="0"/>
                        </a:rPr>
                        <a:t>Gas ‘N’ Go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     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78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b="1" dirty="0">
                          <a:solidFill>
                            <a:schemeClr val="tx1"/>
                          </a:solidFill>
                          <a:latin typeface="Calibri" panose="020F0502020204030204" pitchFamily="34" charset="0"/>
                          <a:cs typeface="Calibri" panose="020F0502020204030204" pitchFamily="34" charset="0"/>
                        </a:rPr>
                        <a:t>Gas</a:t>
                      </a:r>
                      <a:endParaRPr lang="en-US" sz="1200" b="1" dirty="0">
                        <a:solidFill>
                          <a:schemeClr val="tx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743200" y="465138"/>
            <a:ext cx="4114800" cy="1143000"/>
          </a:xfrm>
        </p:spPr>
        <p:txBody>
          <a:bodyPr/>
          <a:lstStyle/>
          <a:p>
            <a:pPr eaLnBrk="1" hangingPunct="1"/>
            <a:r>
              <a:rPr lang="en-US" dirty="0"/>
              <a:t>Check Register</a:t>
            </a:r>
          </a:p>
        </p:txBody>
      </p:sp>
      <p:sp>
        <p:nvSpPr>
          <p:cNvPr id="52227" name="Rectangle 3"/>
          <p:cNvSpPr>
            <a:spLocks noGrp="1" noChangeArrowheads="1"/>
          </p:cNvSpPr>
          <p:nvPr>
            <p:ph sz="quarter" idx="13"/>
          </p:nvPr>
        </p:nvSpPr>
        <p:spPr>
          <a:xfrm>
            <a:off x="1370013" y="4495800"/>
            <a:ext cx="7773987" cy="1446213"/>
          </a:xfrm>
        </p:spPr>
        <p:txBody>
          <a:bodyPr>
            <a:noAutofit/>
          </a:bodyPr>
          <a:lstStyle/>
          <a:p>
            <a:pPr eaLnBrk="1" hangingPunct="1">
              <a:lnSpc>
                <a:spcPct val="100000"/>
              </a:lnSpc>
            </a:pPr>
            <a:r>
              <a:rPr lang="en-US" sz="2400" b="1" cap="none" dirty="0"/>
              <a:t>Fee (if any)</a:t>
            </a:r>
          </a:p>
          <a:p>
            <a:pPr lvl="1" eaLnBrk="1" hangingPunct="1">
              <a:lnSpc>
                <a:spcPct val="100000"/>
              </a:lnSpc>
            </a:pPr>
            <a:r>
              <a:rPr lang="en-US" sz="2400" cap="none" dirty="0"/>
              <a:t>Any extra fees charged to the account</a:t>
            </a:r>
          </a:p>
          <a:p>
            <a:pPr lvl="1" eaLnBrk="1" hangingPunct="1">
              <a:lnSpc>
                <a:spcPct val="100000"/>
              </a:lnSpc>
            </a:pPr>
            <a:r>
              <a:rPr lang="en-US" sz="2400" cap="none" dirty="0"/>
              <a:t>Listed on the bank statement</a:t>
            </a:r>
          </a:p>
        </p:txBody>
      </p:sp>
      <p:sp>
        <p:nvSpPr>
          <p:cNvPr id="5" name="Down Arrow 4"/>
          <p:cNvSpPr/>
          <p:nvPr/>
        </p:nvSpPr>
        <p:spPr>
          <a:xfrm>
            <a:off x="6858000" y="1133474"/>
            <a:ext cx="228600" cy="47466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A4D06E69-C256-F846-8566-C5A27A0AAF31}"/>
              </a:ext>
            </a:extLst>
          </p:cNvPr>
          <p:cNvGraphicFramePr>
            <a:graphicFrameLocks noGrp="1"/>
          </p:cNvGraphicFramePr>
          <p:nvPr>
            <p:extLst>
              <p:ext uri="{D42A27DB-BD31-4B8C-83A1-F6EECF244321}">
                <p14:modId xmlns:p14="http://schemas.microsoft.com/office/powerpoint/2010/main" val="2763881627"/>
              </p:ext>
            </p:extLst>
          </p:nvPr>
        </p:nvGraphicFramePr>
        <p:xfrm>
          <a:off x="1307448" y="1676400"/>
          <a:ext cx="7074552" cy="284988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52600">
                  <a:extLst>
                    <a:ext uri="{9D8B030D-6E8A-4147-A177-3AD203B41FA5}">
                      <a16:colId xmlns:a16="http://schemas.microsoft.com/office/drawing/2014/main" val="1553305229"/>
                    </a:ext>
                  </a:extLst>
                </a:gridCol>
                <a:gridCol w="685800">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53265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Calibri" panose="020F0502020204030204" pitchFamily="34" charset="0"/>
                          <a:cs typeface="Calibri" panose="020F0502020204030204" pitchFamily="34" charset="0"/>
                        </a:rPr>
                        <a:t>✓</a:t>
                      </a:r>
                    </a:p>
                    <a:p>
                      <a:pPr algn="ctr"/>
                      <a:endParaRPr lang="en-US" sz="1100" b="0" dirty="0">
                        <a:solidFill>
                          <a:schemeClr val="tx1"/>
                        </a:solidFill>
                        <a:latin typeface="Calibri" panose="020F0502020204030204" pitchFamily="34" charset="0"/>
                        <a:cs typeface="Calibri" panose="020F0502020204030204" pitchFamily="34" charset="0"/>
                      </a:endParaRPr>
                    </a:p>
                    <a:p>
                      <a:pPr algn="ctr"/>
                      <a:r>
                        <a:rPr lang="en-US" sz="1100" b="0" dirty="0">
                          <a:solidFill>
                            <a:schemeClr val="tx1"/>
                          </a:solidFill>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1" dirty="0">
                          <a:solidFill>
                            <a:srgbClr val="A50021"/>
                          </a:solidFill>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p>
                    <a:p>
                      <a:pPr algn="ctr"/>
                      <a:endParaRPr lang="en-US" sz="1100" b="0" dirty="0">
                        <a:latin typeface="Calibri" panose="020F0502020204030204" pitchFamily="34" charset="0"/>
                        <a:cs typeface="Calibri" panose="020F0502020204030204" pitchFamily="34" charset="0"/>
                      </a:endParaRPr>
                    </a:p>
                    <a:p>
                      <a:pPr algn="l"/>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45839">
                <a:tc>
                  <a:txBody>
                    <a:bodyPr/>
                    <a:lstStyle/>
                    <a:p>
                      <a:r>
                        <a:rPr lang="en-US" sz="1400" b="0" dirty="0">
                          <a:solidFill>
                            <a:schemeClr val="tx1"/>
                          </a:solidFill>
                          <a:latin typeface="Calibri" panose="020F0502020204030204" pitchFamily="34" charset="0"/>
                          <a:cs typeface="Calibri" panose="020F0502020204030204" pitchFamily="34" charset="0"/>
                        </a:rPr>
                        <a:t>9/03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301</a:t>
                      </a:r>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1" dirty="0">
                          <a:solidFill>
                            <a:schemeClr val="tx1"/>
                          </a:solidFill>
                          <a:latin typeface="Calibri" panose="020F0502020204030204" pitchFamily="34" charset="0"/>
                          <a:cs typeface="Calibri" panose="020F0502020204030204" pitchFamily="34" charset="0"/>
                        </a:rPr>
                        <a:t>Gas ‘N’ Go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     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78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b="1" dirty="0">
                          <a:solidFill>
                            <a:schemeClr val="tx1"/>
                          </a:solidFill>
                          <a:latin typeface="Calibri" panose="020F0502020204030204" pitchFamily="34" charset="0"/>
                          <a:cs typeface="Calibri" panose="020F0502020204030204" pitchFamily="34" charset="0"/>
                        </a:rPr>
                        <a:t>Gas</a:t>
                      </a:r>
                      <a:endParaRPr lang="en-US" sz="1200" b="1" dirty="0">
                        <a:solidFill>
                          <a:schemeClr val="tx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60865"/>
            <a:ext cx="7313613" cy="1143000"/>
          </a:xfrm>
        </p:spPr>
        <p:txBody>
          <a:bodyPr/>
          <a:lstStyle/>
          <a:p>
            <a:pPr eaLnBrk="1" hangingPunct="1"/>
            <a:r>
              <a:rPr lang="en-US" dirty="0"/>
              <a:t>     What is a Check?</a:t>
            </a:r>
          </a:p>
        </p:txBody>
      </p:sp>
      <p:sp>
        <p:nvSpPr>
          <p:cNvPr id="11267" name="Rectangle 3"/>
          <p:cNvSpPr>
            <a:spLocks noGrp="1" noChangeArrowheads="1"/>
          </p:cNvSpPr>
          <p:nvPr>
            <p:ph sz="quarter" idx="13"/>
          </p:nvPr>
        </p:nvSpPr>
        <p:spPr>
          <a:xfrm>
            <a:off x="990599" y="2667000"/>
            <a:ext cx="7620001" cy="3124200"/>
          </a:xfrm>
        </p:spPr>
        <p:txBody>
          <a:bodyPr>
            <a:normAutofit lnSpcReduction="10000"/>
          </a:bodyPr>
          <a:lstStyle/>
          <a:p>
            <a:pPr eaLnBrk="1" hangingPunct="1"/>
            <a:r>
              <a:rPr lang="en-US" sz="2600" b="1" cap="none" dirty="0"/>
              <a:t>Piece of paper pre-printed with the account holder’s:</a:t>
            </a:r>
          </a:p>
          <a:p>
            <a:pPr lvl="1" eaLnBrk="1" hangingPunct="1"/>
            <a:r>
              <a:rPr lang="en-US" sz="2000" cap="none" dirty="0"/>
              <a:t>Name</a:t>
            </a:r>
          </a:p>
          <a:p>
            <a:pPr lvl="1" eaLnBrk="1" hangingPunct="1"/>
            <a:r>
              <a:rPr lang="en-US" sz="2000" cap="none" dirty="0"/>
              <a:t>Address</a:t>
            </a:r>
          </a:p>
          <a:p>
            <a:pPr lvl="1" eaLnBrk="1" hangingPunct="1"/>
            <a:r>
              <a:rPr lang="en-US" sz="2000" cap="none" dirty="0"/>
              <a:t>Depository institution’s                                                    routing number</a:t>
            </a:r>
          </a:p>
          <a:p>
            <a:pPr lvl="1" eaLnBrk="1" hangingPunct="1"/>
            <a:r>
              <a:rPr lang="en-US" sz="2000" cap="none" dirty="0"/>
              <a:t>Account identification numbers</a:t>
            </a:r>
          </a:p>
          <a:p>
            <a:pPr eaLnBrk="1" hangingPunct="1"/>
            <a:endParaRPr lang="en-US" sz="2400" dirty="0"/>
          </a:p>
          <a:p>
            <a:pPr eaLnBrk="1" hangingPunct="1"/>
            <a:endParaRPr lang="en-US" sz="2400" dirty="0"/>
          </a:p>
        </p:txBody>
      </p:sp>
      <p:sp>
        <p:nvSpPr>
          <p:cNvPr id="11270" name="Rectangle 6"/>
          <p:cNvSpPr>
            <a:spLocks noChangeArrowheads="1"/>
          </p:cNvSpPr>
          <p:nvPr/>
        </p:nvSpPr>
        <p:spPr bwMode="auto">
          <a:xfrm>
            <a:off x="1066800" y="1447800"/>
            <a:ext cx="7313613" cy="1295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dirty="0">
                <a:latin typeface="Calibri" panose="020F0502020204030204" pitchFamily="34" charset="0"/>
                <a:cs typeface="Calibri" panose="020F0502020204030204" pitchFamily="34" charset="0"/>
              </a:rPr>
              <a:t>Legal document that functions like cash</a:t>
            </a:r>
          </a:p>
          <a:p>
            <a:pPr marL="342900" indent="-342900" eaLnBrk="1" hangingPunct="1">
              <a:spcBef>
                <a:spcPct val="20000"/>
              </a:spcBef>
              <a:buClr>
                <a:schemeClr val="tx2"/>
              </a:buClr>
              <a:buSzPct val="70000"/>
              <a:buFont typeface="Wingdings" pitchFamily="2" charset="2"/>
              <a:buChar char="¡"/>
            </a:pPr>
            <a:r>
              <a:rPr lang="en-US" sz="2400" dirty="0">
                <a:latin typeface="Calibri" panose="020F0502020204030204" pitchFamily="34" charset="0"/>
                <a:cs typeface="Calibri" panose="020F0502020204030204" pitchFamily="34" charset="0"/>
              </a:rPr>
              <a:t>Used at the time of purchase as the form of payment</a:t>
            </a:r>
          </a:p>
        </p:txBody>
      </p:sp>
      <p:pic>
        <p:nvPicPr>
          <p:cNvPr id="1026" name="Picture 2" descr="https://www.uscis.gov/sites/default/files/images/Image%20Repository/Check-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97939"/>
            <a:ext cx="3960795" cy="1983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95600" y="577616"/>
            <a:ext cx="4038600" cy="1143000"/>
          </a:xfrm>
        </p:spPr>
        <p:txBody>
          <a:bodyPr/>
          <a:lstStyle/>
          <a:p>
            <a:pPr eaLnBrk="1" hangingPunct="1"/>
            <a:r>
              <a:rPr lang="en-US" dirty="0"/>
              <a:t>Check Register</a:t>
            </a:r>
          </a:p>
        </p:txBody>
      </p:sp>
      <p:sp>
        <p:nvSpPr>
          <p:cNvPr id="53251" name="Rectangle 3"/>
          <p:cNvSpPr>
            <a:spLocks noGrp="1" noChangeArrowheads="1"/>
          </p:cNvSpPr>
          <p:nvPr>
            <p:ph sz="quarter" idx="13"/>
          </p:nvPr>
        </p:nvSpPr>
        <p:spPr>
          <a:xfrm>
            <a:off x="1370013" y="4653768"/>
            <a:ext cx="6935787" cy="1446213"/>
          </a:xfrm>
        </p:spPr>
        <p:txBody>
          <a:bodyPr>
            <a:normAutofit/>
          </a:bodyPr>
          <a:lstStyle/>
          <a:p>
            <a:pPr eaLnBrk="1" hangingPunct="1">
              <a:lnSpc>
                <a:spcPct val="90000"/>
              </a:lnSpc>
            </a:pPr>
            <a:r>
              <a:rPr lang="en-US" sz="2400" b="1" cap="none" dirty="0"/>
              <a:t>Balance</a:t>
            </a:r>
          </a:p>
          <a:p>
            <a:pPr lvl="1" eaLnBrk="1" hangingPunct="1">
              <a:lnSpc>
                <a:spcPct val="90000"/>
              </a:lnSpc>
            </a:pPr>
            <a:r>
              <a:rPr lang="en-US" sz="2000" cap="none" dirty="0"/>
              <a:t>The running total of the checking account</a:t>
            </a:r>
          </a:p>
          <a:p>
            <a:pPr lvl="1" eaLnBrk="1" hangingPunct="1">
              <a:lnSpc>
                <a:spcPct val="90000"/>
              </a:lnSpc>
            </a:pPr>
            <a:r>
              <a:rPr lang="en-US" sz="2000" cap="none" dirty="0"/>
              <a:t>Calculated by adding or subtracting each transaction</a:t>
            </a:r>
          </a:p>
          <a:p>
            <a:pPr lvl="1" eaLnBrk="1" hangingPunct="1">
              <a:lnSpc>
                <a:spcPct val="90000"/>
              </a:lnSpc>
            </a:pPr>
            <a:r>
              <a:rPr lang="en-US" sz="2000" cap="none" dirty="0"/>
              <a:t>Keep this updated</a:t>
            </a:r>
          </a:p>
        </p:txBody>
      </p:sp>
      <p:sp>
        <p:nvSpPr>
          <p:cNvPr id="5" name="Down Arrow 4"/>
          <p:cNvSpPr/>
          <p:nvPr/>
        </p:nvSpPr>
        <p:spPr>
          <a:xfrm>
            <a:off x="7696200" y="1174783"/>
            <a:ext cx="228600" cy="47466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4833C00-731C-7B48-931E-ECD0AED4BE31}"/>
              </a:ext>
            </a:extLst>
          </p:cNvPr>
          <p:cNvGraphicFramePr>
            <a:graphicFrameLocks noGrp="1"/>
          </p:cNvGraphicFramePr>
          <p:nvPr>
            <p:extLst>
              <p:ext uri="{D42A27DB-BD31-4B8C-83A1-F6EECF244321}">
                <p14:modId xmlns:p14="http://schemas.microsoft.com/office/powerpoint/2010/main" val="1569507652"/>
              </p:ext>
            </p:extLst>
          </p:nvPr>
        </p:nvGraphicFramePr>
        <p:xfrm>
          <a:off x="1295400" y="1658087"/>
          <a:ext cx="7074552" cy="2887980"/>
        </p:xfrm>
        <a:graphic>
          <a:graphicData uri="http://schemas.openxmlformats.org/drawingml/2006/table">
            <a:tbl>
              <a:tblPr firstRow="1" bandRow="1">
                <a:tableStyleId>{9D7B26C5-4107-4FEC-AEDC-1716B250A1EF}</a:tableStyleId>
              </a:tblPr>
              <a:tblGrid>
                <a:gridCol w="546756">
                  <a:extLst>
                    <a:ext uri="{9D8B030D-6E8A-4147-A177-3AD203B41FA5}">
                      <a16:colId xmlns:a16="http://schemas.microsoft.com/office/drawing/2014/main" val="843489796"/>
                    </a:ext>
                  </a:extLst>
                </a:gridCol>
                <a:gridCol w="685800">
                  <a:extLst>
                    <a:ext uri="{9D8B030D-6E8A-4147-A177-3AD203B41FA5}">
                      <a16:colId xmlns:a16="http://schemas.microsoft.com/office/drawing/2014/main" val="1338879540"/>
                    </a:ext>
                  </a:extLst>
                </a:gridCol>
                <a:gridCol w="1760245">
                  <a:extLst>
                    <a:ext uri="{9D8B030D-6E8A-4147-A177-3AD203B41FA5}">
                      <a16:colId xmlns:a16="http://schemas.microsoft.com/office/drawing/2014/main" val="1553305229"/>
                    </a:ext>
                  </a:extLst>
                </a:gridCol>
                <a:gridCol w="678155">
                  <a:extLst>
                    <a:ext uri="{9D8B030D-6E8A-4147-A177-3AD203B41FA5}">
                      <a16:colId xmlns:a16="http://schemas.microsoft.com/office/drawing/2014/main" val="1101414138"/>
                    </a:ext>
                  </a:extLst>
                </a:gridCol>
                <a:gridCol w="381000">
                  <a:extLst>
                    <a:ext uri="{9D8B030D-6E8A-4147-A177-3AD203B41FA5}">
                      <a16:colId xmlns:a16="http://schemas.microsoft.com/office/drawing/2014/main" val="364625640"/>
                    </a:ext>
                  </a:extLst>
                </a:gridCol>
                <a:gridCol w="685800">
                  <a:extLst>
                    <a:ext uri="{9D8B030D-6E8A-4147-A177-3AD203B41FA5}">
                      <a16:colId xmlns:a16="http://schemas.microsoft.com/office/drawing/2014/main" val="1019007696"/>
                    </a:ext>
                  </a:extLst>
                </a:gridCol>
                <a:gridCol w="457200">
                  <a:extLst>
                    <a:ext uri="{9D8B030D-6E8A-4147-A177-3AD203B41FA5}">
                      <a16:colId xmlns:a16="http://schemas.microsoft.com/office/drawing/2014/main" val="2106218870"/>
                    </a:ext>
                  </a:extLst>
                </a:gridCol>
                <a:gridCol w="228600">
                  <a:extLst>
                    <a:ext uri="{9D8B030D-6E8A-4147-A177-3AD203B41FA5}">
                      <a16:colId xmlns:a16="http://schemas.microsoft.com/office/drawing/2014/main" val="3738932406"/>
                    </a:ext>
                  </a:extLst>
                </a:gridCol>
                <a:gridCol w="533400">
                  <a:extLst>
                    <a:ext uri="{9D8B030D-6E8A-4147-A177-3AD203B41FA5}">
                      <a16:colId xmlns:a16="http://schemas.microsoft.com/office/drawing/2014/main" val="4247097223"/>
                    </a:ext>
                  </a:extLst>
                </a:gridCol>
                <a:gridCol w="685800">
                  <a:extLst>
                    <a:ext uri="{9D8B030D-6E8A-4147-A177-3AD203B41FA5}">
                      <a16:colId xmlns:a16="http://schemas.microsoft.com/office/drawing/2014/main" val="319558468"/>
                    </a:ext>
                  </a:extLst>
                </a:gridCol>
                <a:gridCol w="431796">
                  <a:extLst>
                    <a:ext uri="{9D8B030D-6E8A-4147-A177-3AD203B41FA5}">
                      <a16:colId xmlns:a16="http://schemas.microsoft.com/office/drawing/2014/main" val="2524778789"/>
                    </a:ext>
                  </a:extLst>
                </a:gridCol>
              </a:tblGrid>
              <a:tr h="395490">
                <a:tc>
                  <a:txBody>
                    <a:bodyPr/>
                    <a:lstStyle/>
                    <a:p>
                      <a:pPr algn="ctr"/>
                      <a:r>
                        <a:rPr lang="en-US" sz="1200" b="0" dirty="0">
                          <a:latin typeface="Calibri" panose="020F0502020204030204" pitchFamily="34" charset="0"/>
                          <a:cs typeface="Calibri" panose="020F0502020204030204" pitchFamily="34" charset="0"/>
                        </a:rPr>
                        <a:t>Date</a:t>
                      </a:r>
                      <a:endParaRPr lang="en-US"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Payment/Debt</a:t>
                      </a:r>
                    </a:p>
                    <a:p>
                      <a:pPr algn="ct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solidFill>
                            <a:schemeClr val="tx1"/>
                          </a:solidFill>
                          <a:latin typeface="Calibri" panose="020F0502020204030204" pitchFamily="34" charset="0"/>
                          <a:cs typeface="Calibri" panose="020F0502020204030204" pitchFamily="34" charset="0"/>
                        </a:rPr>
                        <a:t>✓</a:t>
                      </a:r>
                    </a:p>
                    <a:p>
                      <a:pPr algn="ctr"/>
                      <a:endParaRPr lang="en-US" sz="1100" b="0" dirty="0">
                        <a:solidFill>
                          <a:schemeClr val="tx1"/>
                        </a:solidFill>
                        <a:latin typeface="Calibri" panose="020F0502020204030204" pitchFamily="34" charset="0"/>
                        <a:cs typeface="Calibri" panose="020F0502020204030204" pitchFamily="34" charset="0"/>
                      </a:endParaRPr>
                    </a:p>
                    <a:p>
                      <a:pPr algn="ctr"/>
                      <a:r>
                        <a:rPr lang="en-US" sz="1100" b="0" dirty="0">
                          <a:solidFill>
                            <a:schemeClr val="tx1"/>
                          </a:solidFill>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1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1100" b="0" dirty="0">
                          <a:latin typeface="Calibri" panose="020F0502020204030204" pitchFamily="34" charset="0"/>
                          <a:cs typeface="Calibri" panose="020F0502020204030204" pitchFamily="34" charset="0"/>
                        </a:rPr>
                        <a:t>Balance</a:t>
                      </a:r>
                      <a:endParaRPr lang="en-US" sz="1050" b="0" dirty="0">
                        <a:latin typeface="Calibri" panose="020F0502020204030204" pitchFamily="34" charset="0"/>
                        <a:cs typeface="Calibri" panose="020F0502020204030204" pitchFamily="34" charset="0"/>
                      </a:endParaRPr>
                    </a:p>
                    <a:p>
                      <a:pPr algn="ctr"/>
                      <a:endParaRPr lang="en-US" sz="1050" b="0" dirty="0">
                        <a:latin typeface="Calibri" panose="020F0502020204030204" pitchFamily="34" charset="0"/>
                        <a:cs typeface="Calibri" panose="020F0502020204030204" pitchFamily="34" charset="0"/>
                      </a:endParaRPr>
                    </a:p>
                    <a:p>
                      <a:pPr algn="r"/>
                      <a:r>
                        <a:rPr lang="en-US" sz="1400" b="1" dirty="0">
                          <a:solidFill>
                            <a:srgbClr val="A50021"/>
                          </a:solidFill>
                          <a:latin typeface="Calibri" panose="020F0502020204030204" pitchFamily="34" charset="0"/>
                          <a:cs typeface="Calibri" panose="020F0502020204030204" pitchFamily="34" charset="0"/>
                        </a:rPr>
                        <a:t>$275.00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245839">
                <a:tc>
                  <a:txBody>
                    <a:bodyPr/>
                    <a:lstStyle/>
                    <a:p>
                      <a:r>
                        <a:rPr lang="en-US" sz="1400" b="0" dirty="0">
                          <a:solidFill>
                            <a:schemeClr val="tx1"/>
                          </a:solidFill>
                          <a:latin typeface="Calibri" panose="020F0502020204030204" pitchFamily="34" charset="0"/>
                          <a:cs typeface="Calibri" panose="020F0502020204030204" pitchFamily="34" charset="0"/>
                        </a:rPr>
                        <a:t>9/01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DEP</a:t>
                      </a:r>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b="0" dirty="0">
                          <a:solidFill>
                            <a:schemeClr val="tx1"/>
                          </a:solidFill>
                          <a:latin typeface="Calibri" panose="020F0502020204030204" pitchFamily="34" charset="0"/>
                          <a:cs typeface="Calibri" panose="020F0502020204030204" pitchFamily="34" charset="0"/>
                        </a:rPr>
                        <a:t>Deposit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   144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01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4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1400" b="1" i="0" dirty="0">
                          <a:solidFill>
                            <a:srgbClr val="A50021"/>
                          </a:solidFill>
                          <a:latin typeface="Calibri" panose="020F0502020204030204" pitchFamily="34" charset="0"/>
                          <a:cs typeface="Calibri" panose="020F0502020204030204" pitchFamily="34" charset="0"/>
                        </a:rPr>
                        <a:t>144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1400" b="1" i="0" dirty="0">
                          <a:solidFill>
                            <a:srgbClr val="A50021"/>
                          </a:solidFill>
                          <a:latin typeface="Calibri" panose="020F0502020204030204" pitchFamily="34" charset="0"/>
                          <a:cs typeface="Calibri" panose="020F0502020204030204" pitchFamily="34" charset="0"/>
                        </a:rPr>
                        <a:t>01</a:t>
                      </a:r>
                      <a:endParaRPr lang="en-US" sz="1200" b="1" i="0" dirty="0">
                        <a:solidFill>
                          <a:srgbClr val="A5002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400" b="0" dirty="0">
                          <a:solidFill>
                            <a:schemeClr val="tx1"/>
                          </a:solidFill>
                          <a:latin typeface="Calibri" panose="020F0502020204030204" pitchFamily="34" charset="0"/>
                          <a:cs typeface="Calibri" panose="020F0502020204030204" pitchFamily="34" charset="0"/>
                        </a:rPr>
                        <a:t>September Paycheck</a:t>
                      </a:r>
                      <a:endParaRPr lang="en-US" sz="1200" b="0" dirty="0">
                        <a:solidFill>
                          <a:schemeClr val="tx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b="1" i="0" dirty="0">
                          <a:solidFill>
                            <a:srgbClr val="A50021"/>
                          </a:solidFill>
                          <a:latin typeface="Calibri" panose="020F0502020204030204" pitchFamily="34" charset="0"/>
                          <a:cs typeface="Calibri" panose="020F0502020204030204" pitchFamily="34" charset="0"/>
                        </a:rPr>
                        <a:t>419</a:t>
                      </a:r>
                      <a:endParaRPr lang="en-US" sz="1200" b="1" i="0" dirty="0">
                        <a:solidFill>
                          <a:srgbClr val="A5002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b="1" i="0" dirty="0">
                          <a:solidFill>
                            <a:srgbClr val="A50021"/>
                          </a:solidFill>
                          <a:latin typeface="Calibri" panose="020F0502020204030204" pitchFamily="34" charset="0"/>
                          <a:cs typeface="Calibri" panose="020F0502020204030204" pitchFamily="34" charset="0"/>
                        </a:rPr>
                        <a:t>01</a:t>
                      </a:r>
                      <a:endParaRPr lang="en-US" sz="1600" b="1" i="0" dirty="0">
                        <a:solidFill>
                          <a:srgbClr val="A5002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245839">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5" y="533401"/>
            <a:ext cx="6191249" cy="990600"/>
          </a:xfrm>
        </p:spPr>
        <p:txBody>
          <a:bodyPr/>
          <a:lstStyle/>
          <a:p>
            <a:r>
              <a:rPr lang="en-US" dirty="0"/>
              <a:t>Monthly Bank Statement</a:t>
            </a:r>
          </a:p>
        </p:txBody>
      </p:sp>
      <p:grpSp>
        <p:nvGrpSpPr>
          <p:cNvPr id="3" name="Group 2"/>
          <p:cNvGrpSpPr>
            <a:grpSpLocks/>
          </p:cNvGrpSpPr>
          <p:nvPr/>
        </p:nvGrpSpPr>
        <p:grpSpPr bwMode="auto">
          <a:xfrm>
            <a:off x="1511300" y="1377950"/>
            <a:ext cx="5956300" cy="5251450"/>
            <a:chOff x="107176364" y="107963507"/>
            <a:chExt cx="5956300" cy="5251450"/>
          </a:xfrm>
          <a:solidFill>
            <a:schemeClr val="bg1"/>
          </a:solidFill>
        </p:grpSpPr>
        <p:sp>
          <p:nvSpPr>
            <p:cNvPr id="4" name="Rectangle 3"/>
            <p:cNvSpPr>
              <a:spLocks noChangeArrowheads="1"/>
            </p:cNvSpPr>
            <p:nvPr/>
          </p:nvSpPr>
          <p:spPr bwMode="auto">
            <a:xfrm>
              <a:off x="107176364" y="107963507"/>
              <a:ext cx="5956300" cy="5251450"/>
            </a:xfrm>
            <a:prstGeom prst="rect">
              <a:avLst/>
            </a:prstGeom>
            <a:grp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6"/>
            <p:cNvSpPr txBox="1">
              <a:spLocks noChangeArrowheads="1"/>
            </p:cNvSpPr>
            <p:nvPr/>
          </p:nvSpPr>
          <p:spPr bwMode="auto">
            <a:xfrm>
              <a:off x="110922864" y="108065981"/>
              <a:ext cx="2171700" cy="998786"/>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Statement For: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Yourtown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MT  55555</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Text Box 7"/>
            <p:cNvSpPr txBox="1">
              <a:spLocks noChangeArrowheads="1"/>
            </p:cNvSpPr>
            <p:nvPr/>
          </p:nvSpPr>
          <p:spPr bwMode="auto">
            <a:xfrm>
              <a:off x="107286854" y="108065981"/>
              <a:ext cx="2395220" cy="84502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Yourtown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MT  55555</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Text Box 8"/>
            <p:cNvSpPr txBox="1">
              <a:spLocks noChangeArrowheads="1"/>
            </p:cNvSpPr>
            <p:nvPr/>
          </p:nvSpPr>
          <p:spPr bwMode="auto">
            <a:xfrm>
              <a:off x="107293204" y="109163166"/>
              <a:ext cx="5760720" cy="359353"/>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This Statement Covers: 9/1/XX through 9/30/XX</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Line 9"/>
            <p:cNvSpPr>
              <a:spLocks noChangeShapeType="1"/>
            </p:cNvSpPr>
            <p:nvPr/>
          </p:nvSpPr>
          <p:spPr bwMode="auto">
            <a:xfrm>
              <a:off x="107189064" y="109487600"/>
              <a:ext cx="5943600" cy="0"/>
            </a:xfrm>
            <a:prstGeom prst="line">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0"/>
            <p:cNvSpPr txBox="1">
              <a:spLocks noChangeArrowheads="1"/>
            </p:cNvSpPr>
            <p:nvPr/>
          </p:nvSpPr>
          <p:spPr bwMode="auto">
            <a:xfrm>
              <a:off x="108573364" y="109557804"/>
              <a:ext cx="4521200" cy="96054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Previous Statement Balance on 8/31		$  275.00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Deposits				$  280.01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Withdrawals			$  463.60 -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New Balance				$    91.41</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Text Box 11"/>
            <p:cNvSpPr txBox="1">
              <a:spLocks noChangeArrowheads="1"/>
            </p:cNvSpPr>
            <p:nvPr/>
          </p:nvSpPr>
          <p:spPr bwMode="auto">
            <a:xfrm>
              <a:off x="107227164" y="109557804"/>
              <a:ext cx="1257300" cy="746754"/>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Checking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Account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#1234567890</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Line 12"/>
            <p:cNvSpPr>
              <a:spLocks noChangeShapeType="1"/>
            </p:cNvSpPr>
            <p:nvPr/>
          </p:nvSpPr>
          <p:spPr bwMode="auto">
            <a:xfrm>
              <a:off x="108560664" y="110157651"/>
              <a:ext cx="4572000" cy="0"/>
            </a:xfrm>
            <a:prstGeom prst="lin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3" name="Group 13"/>
            <p:cNvGrpSpPr>
              <a:grpSpLocks/>
            </p:cNvGrpSpPr>
            <p:nvPr/>
          </p:nvGrpSpPr>
          <p:grpSpPr bwMode="auto">
            <a:xfrm>
              <a:off x="107189064" y="110518349"/>
              <a:ext cx="5943600" cy="982108"/>
              <a:chOff x="107200700" y="110174642"/>
              <a:chExt cx="5943600" cy="982108"/>
            </a:xfrm>
            <a:grpFill/>
          </p:grpSpPr>
          <p:sp>
            <p:nvSpPr>
              <p:cNvPr id="18" name="Line 14"/>
              <p:cNvSpPr>
                <a:spLocks noChangeShapeType="1"/>
              </p:cNvSpPr>
              <p:nvPr/>
            </p:nvSpPr>
            <p:spPr bwMode="auto">
              <a:xfrm>
                <a:off x="107200700" y="110174642"/>
                <a:ext cx="5943600" cy="0"/>
              </a:xfrm>
              <a:prstGeom prst="line">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p:cNvSpPr txBox="1">
                <a:spLocks noChangeArrowheads="1"/>
              </p:cNvSpPr>
              <p:nvPr/>
            </p:nvSpPr>
            <p:spPr bwMode="auto">
              <a:xfrm>
                <a:off x="107257850" y="110241891"/>
                <a:ext cx="1314450" cy="59892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Deposits and Other Credits</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0" name="Text Box 16"/>
              <p:cNvSpPr txBox="1">
                <a:spLocks noChangeArrowheads="1"/>
              </p:cNvSpPr>
              <p:nvPr/>
            </p:nvSpPr>
            <p:spPr bwMode="auto">
              <a:xfrm>
                <a:off x="108572300" y="110243705"/>
                <a:ext cx="4533900" cy="91304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Date Posted</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Transaction</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Amount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9/3	Deposit at South 15th Branch		$  144.01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9/5	Deposit at South 15th Branch		$  136.00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Deposits				$  280.01</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1" name="Line 17"/>
              <p:cNvSpPr>
                <a:spLocks noChangeShapeType="1"/>
              </p:cNvSpPr>
              <p:nvPr/>
            </p:nvSpPr>
            <p:spPr bwMode="auto">
              <a:xfrm>
                <a:off x="108572300" y="110849881"/>
                <a:ext cx="4572000" cy="0"/>
              </a:xfrm>
              <a:prstGeom prst="lin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5" name="Text Box 19"/>
            <p:cNvSpPr txBox="1">
              <a:spLocks noChangeArrowheads="1"/>
            </p:cNvSpPr>
            <p:nvPr/>
          </p:nvSpPr>
          <p:spPr bwMode="auto">
            <a:xfrm>
              <a:off x="107227164" y="111574538"/>
              <a:ext cx="1257300" cy="575140"/>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Withdrawals</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Text Box 20"/>
            <p:cNvSpPr txBox="1">
              <a:spLocks noChangeArrowheads="1"/>
            </p:cNvSpPr>
            <p:nvPr/>
          </p:nvSpPr>
          <p:spPr bwMode="auto">
            <a:xfrm>
              <a:off x="108573364" y="111516395"/>
              <a:ext cx="4521200" cy="1670348"/>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Date Posted	</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Check #</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Amount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9/3		301		$    15.78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9/4		302		$  375.00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9/7		303		$    27.32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9/9  Debit Card	Food Court Pizzeria 	$      3.50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9/16 ATM		Cash		$    40.00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9/16 ATM Fee	Bank Fee			$      2.00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Withdrawals			$   463.60</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Line 21"/>
            <p:cNvSpPr>
              <a:spLocks noChangeShapeType="1"/>
            </p:cNvSpPr>
            <p:nvPr/>
          </p:nvSpPr>
          <p:spPr bwMode="auto">
            <a:xfrm>
              <a:off x="108549552" y="112879980"/>
              <a:ext cx="4572000" cy="0"/>
            </a:xfrm>
            <a:prstGeom prst="lin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8"/>
            <p:cNvSpPr>
              <a:spLocks noChangeShapeType="1"/>
            </p:cNvSpPr>
            <p:nvPr/>
          </p:nvSpPr>
          <p:spPr bwMode="auto">
            <a:xfrm>
              <a:off x="107189064" y="111534747"/>
              <a:ext cx="5943600" cy="0"/>
            </a:xfrm>
            <a:prstGeom prst="line">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898" y="1480423"/>
            <a:ext cx="1004471" cy="998787"/>
          </a:xfrm>
          <a:prstGeom prst="rect">
            <a:avLst/>
          </a:prstGeom>
        </p:spPr>
      </p:pic>
    </p:spTree>
    <p:extLst>
      <p:ext uri="{BB962C8B-B14F-4D97-AF65-F5344CB8AC3E}">
        <p14:creationId xmlns:p14="http://schemas.microsoft.com/office/powerpoint/2010/main" val="2762049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600200" y="685800"/>
            <a:ext cx="6477000" cy="1143000"/>
          </a:xfrm>
        </p:spPr>
        <p:txBody>
          <a:bodyPr/>
          <a:lstStyle/>
          <a:p>
            <a:pPr algn="ctr" eaLnBrk="1" hangingPunct="1"/>
            <a:r>
              <a:rPr lang="en-US" dirty="0"/>
              <a:t>What Can I see on a Monthly Bank Statement?</a:t>
            </a:r>
          </a:p>
        </p:txBody>
      </p:sp>
      <p:sp>
        <p:nvSpPr>
          <p:cNvPr id="54275" name="Rectangle 3"/>
          <p:cNvSpPr>
            <a:spLocks noGrp="1" noChangeArrowheads="1"/>
          </p:cNvSpPr>
          <p:nvPr>
            <p:ph sz="quarter" idx="13"/>
          </p:nvPr>
        </p:nvSpPr>
        <p:spPr>
          <a:xfrm>
            <a:off x="838200" y="1524000"/>
            <a:ext cx="7848600" cy="4495800"/>
          </a:xfrm>
        </p:spPr>
        <p:txBody>
          <a:bodyPr>
            <a:normAutofit/>
          </a:bodyPr>
          <a:lstStyle/>
          <a:p>
            <a:pPr eaLnBrk="1" hangingPunct="1">
              <a:lnSpc>
                <a:spcPct val="90000"/>
              </a:lnSpc>
            </a:pPr>
            <a:r>
              <a:rPr lang="en-US" sz="2400" cap="none" dirty="0"/>
              <a:t>Lists each monetary transaction and the current account balance for a specified time period</a:t>
            </a:r>
          </a:p>
          <a:p>
            <a:pPr eaLnBrk="1" hangingPunct="1">
              <a:lnSpc>
                <a:spcPct val="90000"/>
              </a:lnSpc>
            </a:pPr>
            <a:r>
              <a:rPr lang="en-US" sz="2400" cap="none" dirty="0"/>
              <a:t>Include:</a:t>
            </a:r>
          </a:p>
          <a:p>
            <a:pPr lvl="1" eaLnBrk="1" hangingPunct="1">
              <a:lnSpc>
                <a:spcPct val="90000"/>
              </a:lnSpc>
            </a:pPr>
            <a:r>
              <a:rPr lang="en-US" sz="2400" cap="none" dirty="0"/>
              <a:t>Dates</a:t>
            </a:r>
          </a:p>
          <a:p>
            <a:pPr lvl="1" eaLnBrk="1" hangingPunct="1">
              <a:lnSpc>
                <a:spcPct val="90000"/>
              </a:lnSpc>
            </a:pPr>
            <a:r>
              <a:rPr lang="en-US" sz="2400" cap="none" dirty="0"/>
              <a:t>Identification for each transaction (number or type, date, amount)</a:t>
            </a:r>
          </a:p>
          <a:p>
            <a:pPr lvl="1" eaLnBrk="1" hangingPunct="1">
              <a:lnSpc>
                <a:spcPct val="90000"/>
              </a:lnSpc>
            </a:pPr>
            <a:r>
              <a:rPr lang="en-US" sz="2400" cap="none" dirty="0"/>
              <a:t>Transaction amounts for withdrawals and/or deposits</a:t>
            </a:r>
          </a:p>
          <a:p>
            <a:pPr lvl="1" eaLnBrk="1" hangingPunct="1">
              <a:lnSpc>
                <a:spcPct val="90000"/>
              </a:lnSpc>
            </a:pPr>
            <a:r>
              <a:rPr lang="en-US" sz="2400" cap="none" dirty="0"/>
              <a:t>Interest earned (if applicable)</a:t>
            </a:r>
          </a:p>
          <a:p>
            <a:pPr lvl="1" eaLnBrk="1" hangingPunct="1">
              <a:lnSpc>
                <a:spcPct val="90000"/>
              </a:lnSpc>
            </a:pPr>
            <a:r>
              <a:rPr lang="en-US" sz="2400" cap="none" dirty="0"/>
              <a:t>Fees or charges (if applicable)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00200" y="609600"/>
            <a:ext cx="6705600" cy="1143000"/>
          </a:xfrm>
        </p:spPr>
        <p:txBody>
          <a:bodyPr/>
          <a:lstStyle/>
          <a:p>
            <a:pPr eaLnBrk="1" hangingPunct="1"/>
            <a:r>
              <a:rPr lang="en-US" dirty="0"/>
              <a:t>Monthly Bank Statements…</a:t>
            </a:r>
          </a:p>
        </p:txBody>
      </p:sp>
      <p:sp>
        <p:nvSpPr>
          <p:cNvPr id="55299" name="Rectangle 3"/>
          <p:cNvSpPr>
            <a:spLocks noGrp="1" noChangeArrowheads="1"/>
          </p:cNvSpPr>
          <p:nvPr>
            <p:ph sz="quarter" idx="13"/>
          </p:nvPr>
        </p:nvSpPr>
        <p:spPr>
          <a:xfrm>
            <a:off x="762000" y="1524000"/>
            <a:ext cx="7719830" cy="4038600"/>
          </a:xfrm>
        </p:spPr>
        <p:txBody>
          <a:bodyPr>
            <a:normAutofit lnSpcReduction="10000"/>
          </a:bodyPr>
          <a:lstStyle/>
          <a:p>
            <a:pPr eaLnBrk="1" hangingPunct="1"/>
            <a:r>
              <a:rPr lang="en-US" sz="2600" cap="none" dirty="0"/>
              <a:t>List each transaction and current account balance</a:t>
            </a:r>
          </a:p>
          <a:p>
            <a:pPr lvl="1" eaLnBrk="1" hangingPunct="1"/>
            <a:r>
              <a:rPr lang="en-US" sz="2600" cap="none" dirty="0"/>
              <a:t>Deposits</a:t>
            </a:r>
          </a:p>
          <a:p>
            <a:pPr lvl="1" eaLnBrk="1" hangingPunct="1"/>
            <a:r>
              <a:rPr lang="en-US" sz="2600" cap="none" dirty="0"/>
              <a:t>Checks</a:t>
            </a:r>
          </a:p>
          <a:p>
            <a:pPr lvl="1" eaLnBrk="1" hangingPunct="1"/>
            <a:r>
              <a:rPr lang="en-US" sz="2600" cap="none" dirty="0"/>
              <a:t>Debit card transactions</a:t>
            </a:r>
          </a:p>
          <a:p>
            <a:pPr lvl="1" eaLnBrk="1" hangingPunct="1"/>
            <a:r>
              <a:rPr lang="en-US" sz="2600" cap="none" dirty="0"/>
              <a:t>ATM transactions</a:t>
            </a:r>
          </a:p>
          <a:p>
            <a:pPr lvl="1" eaLnBrk="1" hangingPunct="1"/>
            <a:r>
              <a:rPr lang="en-US" sz="2600" cap="none" dirty="0"/>
              <a:t>Pre-arranged automatic </a:t>
            </a:r>
          </a:p>
          <a:p>
            <a:pPr marL="457200" lvl="1" indent="0" eaLnBrk="1" hangingPunct="1">
              <a:buNone/>
            </a:pPr>
            <a:r>
              <a:rPr lang="en-US" sz="2600" cap="none" dirty="0"/>
              <a:t>   payments </a:t>
            </a:r>
          </a:p>
          <a:p>
            <a:pPr lvl="1" eaLnBrk="1" hangingPunct="1"/>
            <a:r>
              <a:rPr lang="en-US" sz="2600" cap="none" dirty="0"/>
              <a:t>Additional fees</a:t>
            </a:r>
            <a:endParaRPr lang="en-US" dirty="0"/>
          </a:p>
        </p:txBody>
      </p:sp>
      <p:pic>
        <p:nvPicPr>
          <p:cNvPr id="6146" name="Picture 2" descr="http://navyadvancement.tpub.com/12018/img/12018_58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017" y="2133600"/>
            <a:ext cx="3674813"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17052" y="838200"/>
            <a:ext cx="6060707" cy="1143000"/>
          </a:xfrm>
        </p:spPr>
        <p:txBody>
          <a:bodyPr/>
          <a:lstStyle/>
          <a:p>
            <a:pPr algn="ctr" eaLnBrk="1" hangingPunct="1"/>
            <a:r>
              <a:rPr lang="en-US" dirty="0"/>
              <a:t>Reconciling a             Checking Account </a:t>
            </a:r>
          </a:p>
        </p:txBody>
      </p:sp>
      <p:sp>
        <p:nvSpPr>
          <p:cNvPr id="56323" name="Rectangle 3"/>
          <p:cNvSpPr>
            <a:spLocks noGrp="1" noChangeArrowheads="1"/>
          </p:cNvSpPr>
          <p:nvPr>
            <p:ph sz="quarter" idx="13"/>
          </p:nvPr>
        </p:nvSpPr>
        <p:spPr>
          <a:xfrm>
            <a:off x="1066800" y="1981200"/>
            <a:ext cx="7313613" cy="3963987"/>
          </a:xfrm>
        </p:spPr>
        <p:txBody>
          <a:bodyPr>
            <a:normAutofit/>
          </a:bodyPr>
          <a:lstStyle/>
          <a:p>
            <a:pPr eaLnBrk="1" hangingPunct="1"/>
            <a:r>
              <a:rPr lang="en-US" sz="2400" cap="none" dirty="0"/>
              <a:t>Defining the act of “Reconciling”</a:t>
            </a:r>
          </a:p>
          <a:p>
            <a:pPr lvl="1" eaLnBrk="1" hangingPunct="1"/>
            <a:r>
              <a:rPr lang="en-US" sz="2400" cap="none" dirty="0"/>
              <a:t>Balance the checkbook register </a:t>
            </a:r>
            <a:r>
              <a:rPr lang="en-US" sz="2400" u="sng" cap="none" dirty="0"/>
              <a:t>each month </a:t>
            </a:r>
            <a:r>
              <a:rPr lang="en-US" sz="2400" cap="none" dirty="0"/>
              <a:t>to the balance shown on the statement</a:t>
            </a:r>
          </a:p>
          <a:p>
            <a:pPr eaLnBrk="1" hangingPunct="1"/>
            <a:r>
              <a:rPr lang="en-US" sz="2400" cap="none" dirty="0"/>
              <a:t>Do this </a:t>
            </a:r>
            <a:r>
              <a:rPr lang="en-US" sz="2400" u="sng" cap="none" dirty="0"/>
              <a:t>every month </a:t>
            </a:r>
            <a:r>
              <a:rPr lang="en-US" sz="2400" cap="none" dirty="0"/>
              <a:t>to ensure the correct balance in the checkbook</a:t>
            </a:r>
          </a:p>
          <a:p>
            <a:pPr lvl="1" eaLnBrk="1" hangingPunct="1"/>
            <a:r>
              <a:rPr lang="en-US" sz="2400" cap="none" dirty="0"/>
              <a:t>Knowing the correct balance can help to avoid bouncing checks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82687" y="762000"/>
            <a:ext cx="7313613" cy="1143000"/>
          </a:xfrm>
        </p:spPr>
        <p:txBody>
          <a:bodyPr/>
          <a:lstStyle/>
          <a:p>
            <a:pPr algn="ctr" eaLnBrk="1" hangingPunct="1"/>
            <a:r>
              <a:rPr lang="en-US" dirty="0"/>
              <a:t>Steps for Reconciling</a:t>
            </a:r>
          </a:p>
        </p:txBody>
      </p:sp>
      <p:sp>
        <p:nvSpPr>
          <p:cNvPr id="117763" name="Rectangle 3"/>
          <p:cNvSpPr>
            <a:spLocks noGrp="1" noChangeArrowheads="1"/>
          </p:cNvSpPr>
          <p:nvPr>
            <p:ph sz="quarter" idx="13"/>
          </p:nvPr>
        </p:nvSpPr>
        <p:spPr>
          <a:xfrm>
            <a:off x="877093" y="1371600"/>
            <a:ext cx="7924799" cy="1066800"/>
          </a:xfrm>
        </p:spPr>
        <p:txBody>
          <a:bodyPr>
            <a:normAutofit/>
          </a:bodyPr>
          <a:lstStyle/>
          <a:p>
            <a:pPr marL="457200" indent="-457200" eaLnBrk="1" hangingPunct="1"/>
            <a:r>
              <a:rPr lang="en-US" sz="2400" cap="none" dirty="0"/>
              <a:t>View your monthly bank statement and check register</a:t>
            </a:r>
          </a:p>
        </p:txBody>
      </p:sp>
      <p:grpSp>
        <p:nvGrpSpPr>
          <p:cNvPr id="4" name="Group 3">
            <a:extLst>
              <a:ext uri="{FF2B5EF4-FFF2-40B4-BE49-F238E27FC236}">
                <a16:creationId xmlns:a16="http://schemas.microsoft.com/office/drawing/2014/main" id="{54A8C520-06AF-EE4E-A545-8EC9411210C9}"/>
              </a:ext>
            </a:extLst>
          </p:cNvPr>
          <p:cNvGrpSpPr/>
          <p:nvPr/>
        </p:nvGrpSpPr>
        <p:grpSpPr>
          <a:xfrm>
            <a:off x="843768" y="2286000"/>
            <a:ext cx="3813416" cy="3650210"/>
            <a:chOff x="843768" y="2286000"/>
            <a:chExt cx="3813416" cy="3650210"/>
          </a:xfrm>
        </p:grpSpPr>
        <p:pic>
          <p:nvPicPr>
            <p:cNvPr id="6" name="Picture 5"/>
            <p:cNvPicPr>
              <a:picLocks noChangeAspect="1"/>
            </p:cNvPicPr>
            <p:nvPr/>
          </p:nvPicPr>
          <p:blipFill>
            <a:blip r:embed="rId2"/>
            <a:stretch>
              <a:fillRect/>
            </a:stretch>
          </p:blipFill>
          <p:spPr>
            <a:xfrm>
              <a:off x="843768" y="2286000"/>
              <a:ext cx="3813416" cy="3650210"/>
            </a:xfrm>
            <a:prstGeom prst="rect">
              <a:avLst/>
            </a:prstGeom>
          </p:spPr>
        </p:pic>
        <p:sp>
          <p:nvSpPr>
            <p:cNvPr id="3" name="TextBox 2">
              <a:extLst>
                <a:ext uri="{FF2B5EF4-FFF2-40B4-BE49-F238E27FC236}">
                  <a16:creationId xmlns:a16="http://schemas.microsoft.com/office/drawing/2014/main" id="{3514ED6E-0CE3-1345-B835-4F68E52F0646}"/>
                </a:ext>
              </a:extLst>
            </p:cNvPr>
            <p:cNvSpPr txBox="1"/>
            <p:nvPr/>
          </p:nvSpPr>
          <p:spPr>
            <a:xfrm>
              <a:off x="2980944" y="3124200"/>
              <a:ext cx="155178" cy="15240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34DEE1A8-4DDB-E745-ABD5-C1B8E44BADF4}"/>
                </a:ext>
              </a:extLst>
            </p:cNvPr>
            <p:cNvSpPr txBox="1"/>
            <p:nvPr/>
          </p:nvSpPr>
          <p:spPr>
            <a:xfrm>
              <a:off x="3840480" y="3154680"/>
              <a:ext cx="155178" cy="138545"/>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CDC8D23C-98A5-E64D-9C13-FCFEE8510E6F}"/>
                </a:ext>
              </a:extLst>
            </p:cNvPr>
            <p:cNvSpPr txBox="1">
              <a:spLocks/>
            </p:cNvSpPr>
            <p:nvPr/>
          </p:nvSpPr>
          <p:spPr>
            <a:xfrm>
              <a:off x="2895600" y="3136392"/>
              <a:ext cx="304800" cy="224805"/>
            </a:xfrm>
            <a:prstGeom prst="rect">
              <a:avLst/>
            </a:prstGeom>
            <a:noFill/>
          </p:spPr>
          <p:txBody>
            <a:bodyPr wrap="square" rtlCol="0">
              <a:spAutoFit/>
            </a:bodyPr>
            <a:lstStyle/>
            <a:p>
              <a:pPr>
                <a:lnSpc>
                  <a:spcPct val="80000"/>
                </a:lnSpc>
              </a:pPr>
              <a:r>
                <a:rPr lang="en-US" sz="1050" i="1" dirty="0">
                  <a:solidFill>
                    <a:schemeClr val="tx1">
                      <a:lumMod val="65000"/>
                      <a:lumOff val="35000"/>
                    </a:schemeClr>
                  </a:solidFill>
                  <a:latin typeface="Calibri" panose="020F0502020204030204" pitchFamily="34" charset="0"/>
                  <a:cs typeface="Calibri" panose="020F0502020204030204" pitchFamily="34" charset="0"/>
                </a:rPr>
                <a:t>xx</a:t>
              </a:r>
              <a:endParaRPr lang="en-US" i="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CE7F858-10ED-F845-9D0C-0C2FEC13D825}"/>
                </a:ext>
              </a:extLst>
            </p:cNvPr>
            <p:cNvSpPr txBox="1">
              <a:spLocks/>
            </p:cNvSpPr>
            <p:nvPr/>
          </p:nvSpPr>
          <p:spPr>
            <a:xfrm flipH="1">
              <a:off x="3752194" y="3136392"/>
              <a:ext cx="362606" cy="224804"/>
            </a:xfrm>
            <a:prstGeom prst="rect">
              <a:avLst/>
            </a:prstGeom>
            <a:noFill/>
          </p:spPr>
          <p:txBody>
            <a:bodyPr wrap="square" rtlCol="0">
              <a:spAutoFit/>
            </a:bodyPr>
            <a:lstStyle/>
            <a:p>
              <a:pPr>
                <a:lnSpc>
                  <a:spcPct val="80000"/>
                </a:lnSpc>
              </a:pPr>
              <a:r>
                <a:rPr lang="en-US" sz="1050" i="1" dirty="0">
                  <a:solidFill>
                    <a:schemeClr val="tx1">
                      <a:lumMod val="65000"/>
                      <a:lumOff val="35000"/>
                    </a:schemeClr>
                  </a:solidFill>
                  <a:latin typeface="Calibri" panose="020F0502020204030204" pitchFamily="34" charset="0"/>
                  <a:cs typeface="Calibri" panose="020F0502020204030204" pitchFamily="34" charset="0"/>
                </a:rPr>
                <a:t>xx</a:t>
              </a:r>
              <a:endParaRPr lang="en-US" i="1" dirty="0">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5" name="Rectangle 4"/>
          <p:cNvSpPr/>
          <p:nvPr/>
        </p:nvSpPr>
        <p:spPr>
          <a:xfrm>
            <a:off x="2797174" y="5311774"/>
            <a:ext cx="1036955" cy="13970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850" dirty="0">
                <a:latin typeface="Centaur" panose="02030504050205020304" pitchFamily="18" charset="0"/>
                <a:cs typeface="Arial" panose="020B0604020202020204" pitchFamily="34" charset="0"/>
              </a:rPr>
              <a:t>Food Court Pizzeria</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727" y="2362200"/>
            <a:ext cx="4024632" cy="3505200"/>
          </a:xfrm>
          <a:prstGeom prst="rect">
            <a:avLst/>
          </a:prstGeom>
        </p:spPr>
      </p:pic>
      <p:pic>
        <p:nvPicPr>
          <p:cNvPr id="12" name="Picture 11">
            <a:extLst>
              <a:ext uri="{FF2B5EF4-FFF2-40B4-BE49-F238E27FC236}">
                <a16:creationId xmlns:a16="http://schemas.microsoft.com/office/drawing/2014/main" id="{907D70D4-A5C0-F446-8172-C1D8AA69FD6D}"/>
              </a:ext>
            </a:extLst>
          </p:cNvPr>
          <p:cNvPicPr>
            <a:picLocks noChangeAspect="1"/>
          </p:cNvPicPr>
          <p:nvPr/>
        </p:nvPicPr>
        <p:blipFill rotWithShape="1">
          <a:blip r:embed="rId4" cstate="print">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l="15844" t="20020" r="19757" b="18407"/>
          <a:stretch/>
        </p:blipFill>
        <p:spPr>
          <a:xfrm>
            <a:off x="2438400" y="2378463"/>
            <a:ext cx="762000" cy="656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564CD9D2-10FF-0A40-94E2-DB0ADE29F0D9}"/>
              </a:ext>
            </a:extLst>
          </p:cNvPr>
          <p:cNvGraphicFramePr>
            <a:graphicFrameLocks noGrp="1"/>
          </p:cNvGraphicFramePr>
          <p:nvPr>
            <p:extLst>
              <p:ext uri="{D42A27DB-BD31-4B8C-83A1-F6EECF244321}">
                <p14:modId xmlns:p14="http://schemas.microsoft.com/office/powerpoint/2010/main" val="3991698363"/>
              </p:ext>
            </p:extLst>
          </p:nvPr>
        </p:nvGraphicFramePr>
        <p:xfrm>
          <a:off x="1521991" y="1334589"/>
          <a:ext cx="6326609" cy="5501640"/>
        </p:xfrm>
        <a:graphic>
          <a:graphicData uri="http://schemas.openxmlformats.org/drawingml/2006/table">
            <a:tbl>
              <a:tblPr firstRow="1" bandRow="1">
                <a:tableStyleId>{9D7B26C5-4107-4FEC-AEDC-1716B250A1EF}</a:tableStyleId>
              </a:tblPr>
              <a:tblGrid>
                <a:gridCol w="484040">
                  <a:extLst>
                    <a:ext uri="{9D8B030D-6E8A-4147-A177-3AD203B41FA5}">
                      <a16:colId xmlns:a16="http://schemas.microsoft.com/office/drawing/2014/main" val="843489796"/>
                    </a:ext>
                  </a:extLst>
                </a:gridCol>
                <a:gridCol w="698065">
                  <a:extLst>
                    <a:ext uri="{9D8B030D-6E8A-4147-A177-3AD203B41FA5}">
                      <a16:colId xmlns:a16="http://schemas.microsoft.com/office/drawing/2014/main" val="1338879540"/>
                    </a:ext>
                  </a:extLst>
                </a:gridCol>
                <a:gridCol w="1460634">
                  <a:extLst>
                    <a:ext uri="{9D8B030D-6E8A-4147-A177-3AD203B41FA5}">
                      <a16:colId xmlns:a16="http://schemas.microsoft.com/office/drawing/2014/main" val="1553305229"/>
                    </a:ext>
                  </a:extLst>
                </a:gridCol>
                <a:gridCol w="607135">
                  <a:extLst>
                    <a:ext uri="{9D8B030D-6E8A-4147-A177-3AD203B41FA5}">
                      <a16:colId xmlns:a16="http://schemas.microsoft.com/office/drawing/2014/main" val="1101414138"/>
                    </a:ext>
                  </a:extLst>
                </a:gridCol>
                <a:gridCol w="337294">
                  <a:extLst>
                    <a:ext uri="{9D8B030D-6E8A-4147-A177-3AD203B41FA5}">
                      <a16:colId xmlns:a16="http://schemas.microsoft.com/office/drawing/2014/main" val="364625640"/>
                    </a:ext>
                  </a:extLst>
                </a:gridCol>
                <a:gridCol w="607135">
                  <a:extLst>
                    <a:ext uri="{9D8B030D-6E8A-4147-A177-3AD203B41FA5}">
                      <a16:colId xmlns:a16="http://schemas.microsoft.com/office/drawing/2014/main" val="1019007696"/>
                    </a:ext>
                  </a:extLst>
                </a:gridCol>
                <a:gridCol w="404757">
                  <a:extLst>
                    <a:ext uri="{9D8B030D-6E8A-4147-A177-3AD203B41FA5}">
                      <a16:colId xmlns:a16="http://schemas.microsoft.com/office/drawing/2014/main" val="2106218870"/>
                    </a:ext>
                  </a:extLst>
                </a:gridCol>
                <a:gridCol w="265934">
                  <a:extLst>
                    <a:ext uri="{9D8B030D-6E8A-4147-A177-3AD203B41FA5}">
                      <a16:colId xmlns:a16="http://schemas.microsoft.com/office/drawing/2014/main" val="3738932406"/>
                    </a:ext>
                  </a:extLst>
                </a:gridCol>
                <a:gridCol w="472214">
                  <a:extLst>
                    <a:ext uri="{9D8B030D-6E8A-4147-A177-3AD203B41FA5}">
                      <a16:colId xmlns:a16="http://schemas.microsoft.com/office/drawing/2014/main" val="4247097223"/>
                    </a:ext>
                  </a:extLst>
                </a:gridCol>
                <a:gridCol w="607135">
                  <a:extLst>
                    <a:ext uri="{9D8B030D-6E8A-4147-A177-3AD203B41FA5}">
                      <a16:colId xmlns:a16="http://schemas.microsoft.com/office/drawing/2014/main" val="319558468"/>
                    </a:ext>
                  </a:extLst>
                </a:gridCol>
                <a:gridCol w="382266">
                  <a:extLst>
                    <a:ext uri="{9D8B030D-6E8A-4147-A177-3AD203B41FA5}">
                      <a16:colId xmlns:a16="http://schemas.microsoft.com/office/drawing/2014/main" val="2524778789"/>
                    </a:ext>
                  </a:extLst>
                </a:gridCol>
              </a:tblGrid>
              <a:tr h="0">
                <a:tc>
                  <a:txBody>
                    <a:bodyPr/>
                    <a:lstStyle/>
                    <a:p>
                      <a:pPr algn="ctr"/>
                      <a:r>
                        <a:rPr lang="en-US" sz="900" b="0" dirty="0">
                          <a:latin typeface="Calibri" panose="020F0502020204030204" pitchFamily="34" charset="0"/>
                          <a:cs typeface="Calibri" panose="020F0502020204030204" pitchFamily="34" charset="0"/>
                        </a:rPr>
                        <a:t>Date</a:t>
                      </a:r>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800" b="0" dirty="0">
                          <a:latin typeface="Calibri" panose="020F0502020204030204" pitchFamily="34" charset="0"/>
                          <a:cs typeface="Calibri" panose="020F0502020204030204" pitchFamily="34" charset="0"/>
                        </a:rPr>
                        <a:t>Number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800" b="0" dirty="0">
                          <a:latin typeface="Calibri" panose="020F0502020204030204" pitchFamily="34" charset="0"/>
                          <a:cs typeface="Calibri" panose="020F0502020204030204" pitchFamily="34" charset="0"/>
                        </a:rPr>
                        <a:t>Description of Transaction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800" b="0" dirty="0">
                          <a:latin typeface="Calibri" panose="020F0502020204030204" pitchFamily="34" charset="0"/>
                          <a:cs typeface="Calibri" panose="020F0502020204030204" pitchFamily="34" charset="0"/>
                        </a:rPr>
                        <a:t>Payment/Debt</a:t>
                      </a:r>
                    </a:p>
                    <a:p>
                      <a:pPr algn="ctr"/>
                      <a:r>
                        <a:rPr lang="en-US" sz="8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800" b="0" dirty="0">
                          <a:latin typeface="Calibri" panose="020F0502020204030204" pitchFamily="34" charset="0"/>
                          <a:cs typeface="Calibri" panose="020F0502020204030204" pitchFamily="34" charset="0"/>
                        </a:rPr>
                        <a:t>Deposit/Credit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800" b="1" dirty="0">
                          <a:solidFill>
                            <a:srgbClr val="A50021"/>
                          </a:solidFill>
                          <a:latin typeface="Calibri" panose="020F0502020204030204" pitchFamily="34" charset="0"/>
                          <a:cs typeface="Calibri" panose="020F0502020204030204" pitchFamily="34" charset="0"/>
                        </a:rPr>
                        <a:t>✓</a:t>
                      </a:r>
                    </a:p>
                    <a:p>
                      <a:pPr algn="ctr"/>
                      <a:endParaRPr lang="en-US" sz="800" b="1" dirty="0">
                        <a:solidFill>
                          <a:srgbClr val="A50021"/>
                        </a:solidFill>
                        <a:latin typeface="Calibri" panose="020F0502020204030204" pitchFamily="34" charset="0"/>
                        <a:cs typeface="Calibri" panose="020F0502020204030204" pitchFamily="34" charset="0"/>
                      </a:endParaRPr>
                    </a:p>
                    <a:p>
                      <a:pPr algn="ctr"/>
                      <a:r>
                        <a:rPr lang="en-US" sz="800" b="1" dirty="0">
                          <a:solidFill>
                            <a:srgbClr val="A50021"/>
                          </a:solidFill>
                          <a:latin typeface="Calibri" panose="020F0502020204030204" pitchFamily="34" charset="0"/>
                          <a:cs typeface="Calibri" panose="020F0502020204030204" pitchFamily="34"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800" b="0" dirty="0">
                          <a:latin typeface="Calibri" panose="020F0502020204030204" pitchFamily="34" charset="0"/>
                          <a:cs typeface="Calibri" panose="020F0502020204030204" pitchFamily="34" charset="0"/>
                        </a:rPr>
                        <a:t>Fee (If Any)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US" sz="800" b="0" dirty="0">
                          <a:latin typeface="Calibri" panose="020F0502020204030204" pitchFamily="34" charset="0"/>
                          <a:cs typeface="Calibri" panose="020F0502020204030204" pitchFamily="34" charset="0"/>
                        </a:rPr>
                        <a:t>Balance</a:t>
                      </a:r>
                    </a:p>
                    <a:p>
                      <a:pPr algn="ctr"/>
                      <a:endParaRPr lang="en-US" sz="800" b="0" dirty="0">
                        <a:latin typeface="Calibri" panose="020F0502020204030204" pitchFamily="34" charset="0"/>
                        <a:cs typeface="Calibri" panose="020F0502020204030204" pitchFamily="34" charset="0"/>
                      </a:endParaRPr>
                    </a:p>
                    <a:p>
                      <a:pPr algn="r"/>
                      <a:r>
                        <a:rPr lang="en-US" sz="900" b="0" dirty="0">
                          <a:latin typeface="Calibri" panose="020F0502020204030204" pitchFamily="34" charset="0"/>
                          <a:cs typeface="Calibri" panose="020F0502020204030204" pitchFamily="34" charset="0"/>
                        </a:rPr>
                        <a:t>$275.00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100" b="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65250"/>
                  </a:ext>
                </a:extLst>
              </a:tr>
              <a:tr h="187439">
                <a:tc>
                  <a:txBody>
                    <a:bodyPr/>
                    <a:lstStyle/>
                    <a:p>
                      <a:r>
                        <a:rPr lang="en-US" sz="900" b="0" dirty="0">
                          <a:solidFill>
                            <a:schemeClr val="tx1"/>
                          </a:solidFill>
                          <a:latin typeface="Calibri" panose="020F0502020204030204" pitchFamily="34" charset="0"/>
                          <a:cs typeface="Calibri" panose="020F0502020204030204" pitchFamily="34" charset="0"/>
                        </a:rPr>
                        <a:t>9/1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DEP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b="0" dirty="0">
                          <a:solidFill>
                            <a:schemeClr val="tx1"/>
                          </a:solidFill>
                          <a:latin typeface="Calibri" panose="020F0502020204030204" pitchFamily="34" charset="0"/>
                          <a:cs typeface="Calibri" panose="020F0502020204030204" pitchFamily="34" charset="0"/>
                        </a:rPr>
                        <a:t>Deposit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144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01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A50021"/>
                          </a:solidFill>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$144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01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8684637"/>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b="1" dirty="0">
                        <a:solidFill>
                          <a:schemeClr val="tx1"/>
                        </a:solidFill>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1947940"/>
                  </a:ext>
                </a:extLst>
              </a:tr>
              <a:tr h="187439">
                <a:tc>
                  <a:txBody>
                    <a:bodyPr/>
                    <a:lstStyle/>
                    <a:p>
                      <a:r>
                        <a:rPr lang="en-US" sz="900" dirty="0">
                          <a:latin typeface="Calibri" panose="020F0502020204030204" pitchFamily="34" charset="0"/>
                          <a:cs typeface="Calibri" panose="020F0502020204030204" pitchFamily="34" charset="0"/>
                        </a:rPr>
                        <a:t>9/2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301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Gas ‘N’ Go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78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$15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78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771349730"/>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9627216"/>
                  </a:ext>
                </a:extLst>
              </a:tr>
              <a:tr h="187439">
                <a:tc>
                  <a:txBody>
                    <a:bodyPr/>
                    <a:lstStyle/>
                    <a:p>
                      <a:r>
                        <a:rPr lang="en-US" sz="900" dirty="0">
                          <a:latin typeface="Calibri" panose="020F0502020204030204" pitchFamily="34" charset="0"/>
                          <a:cs typeface="Calibri" panose="020F0502020204030204" pitchFamily="34" charset="0"/>
                        </a:rPr>
                        <a:t>9/2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DEP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Deposit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136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$136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03191193"/>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5246604"/>
                  </a:ext>
                </a:extLst>
              </a:tr>
              <a:tr h="187439">
                <a:tc>
                  <a:txBody>
                    <a:bodyPr/>
                    <a:lstStyle/>
                    <a:p>
                      <a:r>
                        <a:rPr lang="en-US" sz="900" dirty="0">
                          <a:latin typeface="Calibri" panose="020F0502020204030204" pitchFamily="34" charset="0"/>
                          <a:cs typeface="Calibri" panose="020F0502020204030204" pitchFamily="34" charset="0"/>
                        </a:rPr>
                        <a:t>9/3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302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900" dirty="0">
                          <a:latin typeface="Calibri" panose="020F0502020204030204" pitchFamily="34" charset="0"/>
                          <a:cs typeface="Calibri" panose="020F0502020204030204" pitchFamily="34" charset="0"/>
                        </a:rPr>
                        <a:t>Aspen Properties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375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$375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550101034"/>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Rent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03378523"/>
                  </a:ext>
                </a:extLst>
              </a:tr>
              <a:tr h="187439">
                <a:tc>
                  <a:txBody>
                    <a:bodyPr/>
                    <a:lstStyle/>
                    <a:p>
                      <a:r>
                        <a:rPr lang="en-US" sz="900" dirty="0">
                          <a:latin typeface="Calibri" panose="020F0502020204030204" pitchFamily="34" charset="0"/>
                          <a:cs typeface="Calibri" panose="020F0502020204030204" pitchFamily="34" charset="0"/>
                        </a:rPr>
                        <a:t>9/6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303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In and Out</a:t>
                      </a:r>
                      <a:r>
                        <a:rPr lang="en-US" sz="900" baseline="0" dirty="0">
                          <a:latin typeface="Calibri" panose="020F0502020204030204" pitchFamily="34" charset="0"/>
                          <a:cs typeface="Calibri" panose="020F0502020204030204" pitchFamily="34" charset="0"/>
                        </a:rPr>
                        <a:t> Burger</a:t>
                      </a: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27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32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$27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32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6184381"/>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Food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72228128"/>
                  </a:ext>
                </a:extLst>
              </a:tr>
              <a:tr h="187439">
                <a:tc>
                  <a:txBody>
                    <a:bodyPr/>
                    <a:lstStyle/>
                    <a:p>
                      <a:r>
                        <a:rPr lang="en-US" sz="900" dirty="0">
                          <a:latin typeface="Calibri" panose="020F0502020204030204" pitchFamily="34" charset="0"/>
                          <a:cs typeface="Calibri" panose="020F0502020204030204" pitchFamily="34" charset="0"/>
                        </a:rPr>
                        <a:t>9/9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DC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Food Court Pizzeria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50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50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2063721"/>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Food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7355709"/>
                  </a:ext>
                </a:extLst>
              </a:tr>
              <a:tr h="187439">
                <a:tc>
                  <a:txBody>
                    <a:bodyPr/>
                    <a:lstStyle/>
                    <a:p>
                      <a:r>
                        <a:rPr lang="en-US" sz="900" dirty="0">
                          <a:latin typeface="Calibri" panose="020F0502020204030204" pitchFamily="34" charset="0"/>
                          <a:cs typeface="Calibri" panose="020F0502020204030204" pitchFamily="34" charset="0"/>
                        </a:rPr>
                        <a:t>9/16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ATM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Cash</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40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$40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1804460"/>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Cash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04976506"/>
                  </a:ext>
                </a:extLst>
              </a:tr>
              <a:tr h="187439">
                <a:tc>
                  <a:txBody>
                    <a:bodyPr/>
                    <a:lstStyle/>
                    <a:p>
                      <a:r>
                        <a:rPr lang="en-US" sz="900" dirty="0">
                          <a:latin typeface="Calibri" panose="020F0502020204030204" pitchFamily="34" charset="0"/>
                          <a:cs typeface="Calibri" panose="020F0502020204030204" pitchFamily="34" charset="0"/>
                        </a:rPr>
                        <a:t>9/16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ATM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Bank Fee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6957274"/>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Bank Fee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50434603"/>
                  </a:ext>
                </a:extLst>
              </a:tr>
              <a:tr h="187439">
                <a:tc>
                  <a:txBody>
                    <a:bodyPr/>
                    <a:lstStyle/>
                    <a:p>
                      <a:r>
                        <a:rPr lang="en-US" sz="900" dirty="0">
                          <a:latin typeface="Calibri" panose="020F0502020204030204" pitchFamily="34" charset="0"/>
                          <a:cs typeface="Calibri" panose="020F0502020204030204" pitchFamily="34" charset="0"/>
                        </a:rPr>
                        <a:t>9/30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304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The Gap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43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72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$43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72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008584"/>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Jeans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31799321"/>
                  </a:ext>
                </a:extLst>
              </a:tr>
              <a:tr h="187439">
                <a:tc>
                  <a:txBody>
                    <a:bodyPr/>
                    <a:lstStyle/>
                    <a:p>
                      <a:r>
                        <a:rPr lang="en-US" sz="900" dirty="0">
                          <a:latin typeface="Calibri" panose="020F0502020204030204" pitchFamily="34" charset="0"/>
                          <a:cs typeface="Calibri" panose="020F0502020204030204" pitchFamily="34" charset="0"/>
                        </a:rPr>
                        <a:t>9/30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DC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Cold</a:t>
                      </a:r>
                      <a:r>
                        <a:rPr lang="en-US" sz="900" baseline="0" dirty="0">
                          <a:latin typeface="Calibri" panose="020F0502020204030204" pitchFamily="34" charset="0"/>
                          <a:cs typeface="Calibri" panose="020F0502020204030204" pitchFamily="34" charset="0"/>
                        </a:rPr>
                        <a:t> Stone </a:t>
                      </a:r>
                      <a:r>
                        <a:rPr lang="en-US" sz="900" dirty="0">
                          <a:latin typeface="Calibri" panose="020F0502020204030204" pitchFamily="34" charset="0"/>
                          <a:cs typeface="Calibri" panose="020F0502020204030204" pitchFamily="34" charset="0"/>
                        </a:rPr>
                        <a:t>Creamery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75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75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0829350"/>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Ice Cream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17183986"/>
                  </a:ext>
                </a:extLst>
              </a:tr>
              <a:tr h="187439">
                <a:tc>
                  <a:txBody>
                    <a:bodyPr/>
                    <a:lstStyle/>
                    <a:p>
                      <a:r>
                        <a:rPr lang="en-US" sz="900" dirty="0">
                          <a:latin typeface="Calibri" panose="020F0502020204030204" pitchFamily="34" charset="0"/>
                          <a:cs typeface="Calibri" panose="020F0502020204030204" pitchFamily="34" charset="0"/>
                        </a:rPr>
                        <a:t>9/30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DEP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Calibri" panose="020F0502020204030204" pitchFamily="34" charset="0"/>
                          <a:cs typeface="Calibri" panose="020F0502020204030204" pitchFamily="34" charset="0"/>
                        </a:rPr>
                        <a:t>Deposit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r>
                        <a:rPr lang="en-US" sz="900" dirty="0">
                          <a:latin typeface="Calibri" panose="020F0502020204030204" pitchFamily="34" charset="0"/>
                          <a:cs typeface="Calibri" panose="020F0502020204030204" pitchFamily="34" charset="0"/>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906649"/>
                  </a:ext>
                </a:extLst>
              </a:tr>
              <a:tr h="187439">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Lawn Mowing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900" dirty="0">
                        <a:latin typeface="Calibri" panose="020F0502020204030204" pitchFamily="34" charset="0"/>
                        <a:cs typeface="Calibri" panose="020F050202020403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$74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900" dirty="0">
                          <a:latin typeface="Calibri" panose="020F0502020204030204" pitchFamily="34" charset="0"/>
                          <a:cs typeface="Calibri" panose="020F0502020204030204" pitchFamily="34" charset="0"/>
                        </a:rPr>
                        <a:t>94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61280067"/>
                  </a:ext>
                </a:extLst>
              </a:tr>
            </a:tbl>
          </a:graphicData>
        </a:graphic>
      </p:graphicFrame>
      <p:grpSp>
        <p:nvGrpSpPr>
          <p:cNvPr id="5" name="Group 4"/>
          <p:cNvGrpSpPr/>
          <p:nvPr/>
        </p:nvGrpSpPr>
        <p:grpSpPr>
          <a:xfrm>
            <a:off x="5959929" y="1988501"/>
            <a:ext cx="898071" cy="3490264"/>
            <a:chOff x="5959929" y="1988501"/>
            <a:chExt cx="898071" cy="3490264"/>
          </a:xfrm>
        </p:grpSpPr>
        <p:grpSp>
          <p:nvGrpSpPr>
            <p:cNvPr id="2" name="Group 23"/>
            <p:cNvGrpSpPr>
              <a:grpSpLocks/>
            </p:cNvGrpSpPr>
            <p:nvPr/>
          </p:nvGrpSpPr>
          <p:grpSpPr bwMode="auto">
            <a:xfrm>
              <a:off x="6438900" y="2076629"/>
              <a:ext cx="419100" cy="3084504"/>
              <a:chOff x="4272" y="1296"/>
              <a:chExt cx="336" cy="1680"/>
            </a:xfrm>
          </p:grpSpPr>
          <p:sp>
            <p:nvSpPr>
              <p:cNvPr id="58381" name="AutoShape 5"/>
              <p:cNvSpPr>
                <a:spLocks noChangeArrowheads="1"/>
              </p:cNvSpPr>
              <p:nvPr/>
            </p:nvSpPr>
            <p:spPr bwMode="auto">
              <a:xfrm>
                <a:off x="4272" y="182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2" name="AutoShape 6"/>
              <p:cNvSpPr>
                <a:spLocks noChangeArrowheads="1"/>
              </p:cNvSpPr>
              <p:nvPr/>
            </p:nvSpPr>
            <p:spPr bwMode="auto">
              <a:xfrm>
                <a:off x="4272" y="206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3" name="AutoShape 7"/>
              <p:cNvSpPr>
                <a:spLocks noChangeArrowheads="1"/>
              </p:cNvSpPr>
              <p:nvPr/>
            </p:nvSpPr>
            <p:spPr bwMode="auto">
              <a:xfrm>
                <a:off x="4272" y="230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4" name="AutoShape 8"/>
              <p:cNvSpPr>
                <a:spLocks noChangeArrowheads="1"/>
              </p:cNvSpPr>
              <p:nvPr/>
            </p:nvSpPr>
            <p:spPr bwMode="auto">
              <a:xfrm>
                <a:off x="4272" y="254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5" name="AutoShape 9"/>
              <p:cNvSpPr>
                <a:spLocks noChangeArrowheads="1"/>
              </p:cNvSpPr>
              <p:nvPr/>
            </p:nvSpPr>
            <p:spPr bwMode="auto">
              <a:xfrm>
                <a:off x="4272" y="2832"/>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6" name="AutoShape 10"/>
              <p:cNvSpPr>
                <a:spLocks noChangeArrowheads="1"/>
              </p:cNvSpPr>
              <p:nvPr/>
            </p:nvSpPr>
            <p:spPr bwMode="auto">
              <a:xfrm>
                <a:off x="4272" y="153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7" name="AutoShape 11"/>
              <p:cNvSpPr>
                <a:spLocks noChangeArrowheads="1"/>
              </p:cNvSpPr>
              <p:nvPr/>
            </p:nvSpPr>
            <p:spPr bwMode="auto">
              <a:xfrm>
                <a:off x="4272" y="129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grpSp>
        <p:grpSp>
          <p:nvGrpSpPr>
            <p:cNvPr id="3" name="Group 22"/>
            <p:cNvGrpSpPr>
              <a:grpSpLocks/>
            </p:cNvGrpSpPr>
            <p:nvPr/>
          </p:nvGrpSpPr>
          <p:grpSpPr bwMode="auto">
            <a:xfrm>
              <a:off x="5959929" y="1988501"/>
              <a:ext cx="538843" cy="3490264"/>
              <a:chOff x="3888" y="1200"/>
              <a:chExt cx="432" cy="1901"/>
            </a:xfrm>
          </p:grpSpPr>
          <p:sp>
            <p:nvSpPr>
              <p:cNvPr id="58374" name="Rectangle 13"/>
              <p:cNvSpPr>
                <a:spLocks noChangeArrowheads="1"/>
              </p:cNvSpPr>
              <p:nvPr/>
            </p:nvSpPr>
            <p:spPr bwMode="auto">
              <a:xfrm>
                <a:off x="3888" y="1200"/>
                <a:ext cx="432" cy="461"/>
              </a:xfrm>
              <a:prstGeom prst="rect">
                <a:avLst/>
              </a:prstGeom>
              <a:noFill/>
              <a:ln w="9525">
                <a:noFill/>
                <a:miter lim="800000"/>
                <a:headEnd/>
                <a:tailEnd/>
              </a:ln>
            </p:spPr>
            <p:txBody>
              <a:bodyPr lIns="0" tIns="0" rIns="0" bIns="0" anchor="ctr">
                <a:spAutoFit/>
              </a:bodyPr>
              <a:lstStyle/>
              <a:p>
                <a:pPr algn="ctr"/>
                <a:r>
                  <a:rPr lang="en-US" sz="3000" b="1" dirty="0">
                    <a:solidFill>
                      <a:srgbClr val="A50021"/>
                    </a:solidFill>
                  </a:rPr>
                  <a:t>√</a:t>
                </a:r>
                <a:endParaRPr lang="en-US" sz="3000" dirty="0">
                  <a:solidFill>
                    <a:srgbClr val="A50021"/>
                  </a:solidFill>
                </a:endParaRPr>
              </a:p>
              <a:p>
                <a:pPr algn="ctr"/>
                <a:r>
                  <a:rPr lang="en-US" dirty="0"/>
                  <a:t> </a:t>
                </a:r>
              </a:p>
            </p:txBody>
          </p:sp>
          <p:sp>
            <p:nvSpPr>
              <p:cNvPr id="58375" name="Rectangle 14"/>
              <p:cNvSpPr>
                <a:spLocks noChangeArrowheads="1"/>
              </p:cNvSpPr>
              <p:nvPr/>
            </p:nvSpPr>
            <p:spPr bwMode="auto">
              <a:xfrm>
                <a:off x="3888" y="1411"/>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6" name="Rectangle 15"/>
              <p:cNvSpPr>
                <a:spLocks noChangeArrowheads="1"/>
              </p:cNvSpPr>
              <p:nvPr/>
            </p:nvSpPr>
            <p:spPr bwMode="auto">
              <a:xfrm>
                <a:off x="3888" y="168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7" name="Rectangle 16"/>
              <p:cNvSpPr>
                <a:spLocks noChangeArrowheads="1"/>
              </p:cNvSpPr>
              <p:nvPr/>
            </p:nvSpPr>
            <p:spPr bwMode="auto">
              <a:xfrm>
                <a:off x="3888" y="192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8" name="Rectangle 17"/>
              <p:cNvSpPr>
                <a:spLocks noChangeArrowheads="1"/>
              </p:cNvSpPr>
              <p:nvPr/>
            </p:nvSpPr>
            <p:spPr bwMode="auto">
              <a:xfrm>
                <a:off x="3888" y="216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9" name="Rectangle 18"/>
              <p:cNvSpPr>
                <a:spLocks noChangeArrowheads="1"/>
              </p:cNvSpPr>
              <p:nvPr/>
            </p:nvSpPr>
            <p:spPr bwMode="auto">
              <a:xfrm>
                <a:off x="3888" y="24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80" name="Rectangle 19"/>
              <p:cNvSpPr>
                <a:spLocks noChangeArrowheads="1"/>
              </p:cNvSpPr>
              <p:nvPr/>
            </p:nvSpPr>
            <p:spPr bwMode="auto">
              <a:xfrm>
                <a:off x="3888" y="264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grpSp>
      </p:grpSp>
      <p:sp>
        <p:nvSpPr>
          <p:cNvPr id="58373" name="Text Box 21"/>
          <p:cNvSpPr txBox="1">
            <a:spLocks noChangeArrowheads="1"/>
          </p:cNvSpPr>
          <p:nvPr/>
        </p:nvSpPr>
        <p:spPr bwMode="auto">
          <a:xfrm>
            <a:off x="914400" y="533400"/>
            <a:ext cx="7696200" cy="769441"/>
          </a:xfrm>
          <a:prstGeom prst="rect">
            <a:avLst/>
          </a:prstGeom>
          <a:noFill/>
          <a:ln w="9525">
            <a:noFill/>
            <a:miter lim="800000"/>
            <a:headEnd/>
            <a:tailEnd/>
          </a:ln>
        </p:spPr>
        <p:txBody>
          <a:bodyPr wrap="square">
            <a:spAutoFit/>
          </a:bodyPr>
          <a:lstStyle/>
          <a:p>
            <a:pPr eaLnBrk="1" hangingPunct="1">
              <a:spcBef>
                <a:spcPct val="20000"/>
              </a:spcBef>
              <a:buClr>
                <a:schemeClr val="tx2"/>
              </a:buClr>
              <a:buSzPct val="70000"/>
              <a:buFont typeface="Wingdings" pitchFamily="2" charset="2"/>
              <a:buNone/>
            </a:pPr>
            <a:r>
              <a:rPr lang="en-US" sz="2200" dirty="0">
                <a:latin typeface="Calibri" panose="020F0502020204030204" pitchFamily="34" charset="0"/>
                <a:cs typeface="Calibri" panose="020F0502020204030204" pitchFamily="34" charset="0"/>
              </a:rPr>
              <a:t>Place a check mark in the √ T column for all transactions that have been cleared and are shown on the bank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82650" y="631605"/>
            <a:ext cx="7924800" cy="609600"/>
          </a:xfrm>
        </p:spPr>
        <p:txBody>
          <a:bodyPr>
            <a:normAutofit fontScale="90000"/>
          </a:bodyPr>
          <a:lstStyle/>
          <a:p>
            <a:pPr eaLnBrk="1" hangingPunct="1"/>
            <a:r>
              <a:rPr lang="en-US" sz="2400" b="1" cap="none" dirty="0">
                <a:solidFill>
                  <a:schemeClr val="accent2"/>
                </a:solidFill>
                <a:latin typeface="Calibri" panose="020F0502020204030204" pitchFamily="34" charset="0"/>
                <a:cs typeface="Calibri" panose="020F0502020204030204" pitchFamily="34" charset="0"/>
              </a:rPr>
              <a:t>Determine the current account balance from the bank statement</a:t>
            </a:r>
          </a:p>
        </p:txBody>
      </p:sp>
      <p:sp>
        <p:nvSpPr>
          <p:cNvPr id="8" name="TextBox 7">
            <a:extLst>
              <a:ext uri="{FF2B5EF4-FFF2-40B4-BE49-F238E27FC236}">
                <a16:creationId xmlns:a16="http://schemas.microsoft.com/office/drawing/2014/main" id="{0FAC1125-101B-1B45-B6DD-A240E3DD8436}"/>
              </a:ext>
            </a:extLst>
          </p:cNvPr>
          <p:cNvSpPr txBox="1"/>
          <p:nvPr/>
        </p:nvSpPr>
        <p:spPr>
          <a:xfrm>
            <a:off x="5252974" y="2530537"/>
            <a:ext cx="256032" cy="228600"/>
          </a:xfrm>
          <a:prstGeom prst="rect">
            <a:avLst/>
          </a:prstGeom>
          <a:solidFill>
            <a:schemeClr val="bg1"/>
          </a:solidFill>
        </p:spPr>
        <p:txBody>
          <a:bodyPr wrap="square" rtlCol="0">
            <a:spAutoFit/>
          </a:bodyPr>
          <a:lstStyle/>
          <a:p>
            <a:endParaRPr lang="en-US" dirty="0">
              <a:solidFill>
                <a:schemeClr val="bg1"/>
              </a:solidFill>
            </a:endParaRPr>
          </a:p>
        </p:txBody>
      </p:sp>
      <p:sp>
        <p:nvSpPr>
          <p:cNvPr id="9" name="TextBox 8">
            <a:extLst>
              <a:ext uri="{FF2B5EF4-FFF2-40B4-BE49-F238E27FC236}">
                <a16:creationId xmlns:a16="http://schemas.microsoft.com/office/drawing/2014/main" id="{EB3892BE-C8BE-3746-831C-D59D30F86AD7}"/>
              </a:ext>
            </a:extLst>
          </p:cNvPr>
          <p:cNvSpPr txBox="1"/>
          <p:nvPr/>
        </p:nvSpPr>
        <p:spPr>
          <a:xfrm>
            <a:off x="6988810" y="2518869"/>
            <a:ext cx="256032" cy="228600"/>
          </a:xfrm>
          <a:prstGeom prst="rect">
            <a:avLst/>
          </a:prstGeom>
          <a:solidFill>
            <a:schemeClr val="bg1"/>
          </a:solidFill>
        </p:spPr>
        <p:txBody>
          <a:bodyPr wrap="square" rtlCol="0">
            <a:spAutoFit/>
          </a:bodyPr>
          <a:lstStyle/>
          <a:p>
            <a:endParaRPr lang="en-US" dirty="0">
              <a:solidFill>
                <a:schemeClr val="bg1"/>
              </a:solidFill>
            </a:endParaRPr>
          </a:p>
        </p:txBody>
      </p:sp>
      <p:grpSp>
        <p:nvGrpSpPr>
          <p:cNvPr id="12" name="Group 11"/>
          <p:cNvGrpSpPr>
            <a:grpSpLocks/>
          </p:cNvGrpSpPr>
          <p:nvPr/>
        </p:nvGrpSpPr>
        <p:grpSpPr bwMode="auto">
          <a:xfrm>
            <a:off x="1860550" y="1149350"/>
            <a:ext cx="5956300" cy="5251450"/>
            <a:chOff x="107189064" y="107957157"/>
            <a:chExt cx="5956300" cy="5251450"/>
          </a:xfrm>
          <a:solidFill>
            <a:schemeClr val="bg1"/>
          </a:solidFill>
        </p:grpSpPr>
        <p:sp>
          <p:nvSpPr>
            <p:cNvPr id="14" name="Text Box 4"/>
            <p:cNvSpPr txBox="1">
              <a:spLocks noChangeArrowheads="1"/>
            </p:cNvSpPr>
            <p:nvPr/>
          </p:nvSpPr>
          <p:spPr bwMode="auto">
            <a:xfrm>
              <a:off x="107201764" y="108027007"/>
              <a:ext cx="5943600" cy="5124450"/>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107189064" y="107957157"/>
              <a:ext cx="5956300" cy="5251450"/>
            </a:xfrm>
            <a:prstGeom prst="rect">
              <a:avLst/>
            </a:prstGeom>
            <a:grp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6"/>
            <p:cNvSpPr txBox="1">
              <a:spLocks noChangeArrowheads="1"/>
            </p:cNvSpPr>
            <p:nvPr/>
          </p:nvSpPr>
          <p:spPr bwMode="auto">
            <a:xfrm>
              <a:off x="110891114" y="108065981"/>
              <a:ext cx="2171700" cy="998786"/>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Statement For: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Sally Smith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500 Great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Yourtown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MT  55555</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Text Box 7"/>
            <p:cNvSpPr txBox="1">
              <a:spLocks noChangeArrowheads="1"/>
            </p:cNvSpPr>
            <p:nvPr/>
          </p:nvSpPr>
          <p:spPr bwMode="auto">
            <a:xfrm>
              <a:off x="107201764" y="108065981"/>
              <a:ext cx="2480310" cy="84502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Guardian Angel Banking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423 South 15th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Yourtown</a:t>
              </a:r>
              <a:r>
                <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MT  55555</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 name="Text Box 8"/>
            <p:cNvSpPr txBox="1">
              <a:spLocks noChangeArrowheads="1"/>
            </p:cNvSpPr>
            <p:nvPr/>
          </p:nvSpPr>
          <p:spPr bwMode="auto">
            <a:xfrm>
              <a:off x="107293204" y="109163166"/>
              <a:ext cx="5760720" cy="359353"/>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This Statement Covers: 9/1/XX through 9/30/XX</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 name="Line 9"/>
            <p:cNvSpPr>
              <a:spLocks noChangeShapeType="1"/>
            </p:cNvSpPr>
            <p:nvPr/>
          </p:nvSpPr>
          <p:spPr bwMode="auto">
            <a:xfrm>
              <a:off x="107201764" y="109487600"/>
              <a:ext cx="5943600" cy="0"/>
            </a:xfrm>
            <a:prstGeom prst="line">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0"/>
            <p:cNvSpPr txBox="1">
              <a:spLocks noChangeArrowheads="1"/>
            </p:cNvSpPr>
            <p:nvPr/>
          </p:nvSpPr>
          <p:spPr bwMode="auto">
            <a:xfrm>
              <a:off x="108528914" y="109557804"/>
              <a:ext cx="4572000" cy="96054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Previous Statement Balance on 8/31		$  275.00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Deposits				$  280.01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Withdrawals			$  463.60 -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New Balance				$    91.41</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1" name="Text Box 11"/>
            <p:cNvSpPr txBox="1">
              <a:spLocks noChangeArrowheads="1"/>
            </p:cNvSpPr>
            <p:nvPr/>
          </p:nvSpPr>
          <p:spPr bwMode="auto">
            <a:xfrm>
              <a:off x="107201764" y="109557804"/>
              <a:ext cx="1257300" cy="746754"/>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Checking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Account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#1234567890</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 name="Line 12"/>
            <p:cNvSpPr>
              <a:spLocks noChangeShapeType="1"/>
            </p:cNvSpPr>
            <p:nvPr/>
          </p:nvSpPr>
          <p:spPr bwMode="auto">
            <a:xfrm>
              <a:off x="108573364" y="110157651"/>
              <a:ext cx="4572000" cy="0"/>
            </a:xfrm>
            <a:prstGeom prst="lin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23" name="Group 13"/>
            <p:cNvGrpSpPr>
              <a:grpSpLocks/>
            </p:cNvGrpSpPr>
            <p:nvPr/>
          </p:nvGrpSpPr>
          <p:grpSpPr bwMode="auto">
            <a:xfrm>
              <a:off x="107201764" y="110518349"/>
              <a:ext cx="5943600" cy="982108"/>
              <a:chOff x="107213400" y="110174642"/>
              <a:chExt cx="5943600" cy="982108"/>
            </a:xfrm>
            <a:grpFill/>
          </p:grpSpPr>
          <p:sp>
            <p:nvSpPr>
              <p:cNvPr id="28" name="Line 14"/>
              <p:cNvSpPr>
                <a:spLocks noChangeShapeType="1"/>
              </p:cNvSpPr>
              <p:nvPr/>
            </p:nvSpPr>
            <p:spPr bwMode="auto">
              <a:xfrm>
                <a:off x="107213400" y="110174642"/>
                <a:ext cx="5943600" cy="0"/>
              </a:xfrm>
              <a:prstGeom prst="line">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15"/>
              <p:cNvSpPr txBox="1">
                <a:spLocks noChangeArrowheads="1"/>
              </p:cNvSpPr>
              <p:nvPr/>
            </p:nvSpPr>
            <p:spPr bwMode="auto">
              <a:xfrm>
                <a:off x="107213400" y="110241891"/>
                <a:ext cx="1314450" cy="59892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Deposits and Other Credits</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0" name="Text Box 16"/>
              <p:cNvSpPr txBox="1">
                <a:spLocks noChangeArrowheads="1"/>
              </p:cNvSpPr>
              <p:nvPr/>
            </p:nvSpPr>
            <p:spPr bwMode="auto">
              <a:xfrm>
                <a:off x="108540550" y="110243705"/>
                <a:ext cx="4572000" cy="91304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Date Posted</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Transaction</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Amount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9/3	Deposit at South 15th Branch		$  144.01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9/5	Deposit at South 15th Branch		$  136.00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Deposits				$  280.01</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1" name="Line 17"/>
              <p:cNvSpPr>
                <a:spLocks noChangeShapeType="1"/>
              </p:cNvSpPr>
              <p:nvPr/>
            </p:nvSpPr>
            <p:spPr bwMode="auto">
              <a:xfrm>
                <a:off x="108585000" y="110849881"/>
                <a:ext cx="4572000" cy="0"/>
              </a:xfrm>
              <a:prstGeom prst="lin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4" name="Text Box 19"/>
            <p:cNvSpPr txBox="1">
              <a:spLocks noChangeArrowheads="1"/>
            </p:cNvSpPr>
            <p:nvPr/>
          </p:nvSpPr>
          <p:spPr bwMode="auto">
            <a:xfrm>
              <a:off x="107201764" y="111574538"/>
              <a:ext cx="1257300" cy="575140"/>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Withdrawals</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 name="Text Box 20"/>
            <p:cNvSpPr txBox="1">
              <a:spLocks noChangeArrowheads="1"/>
            </p:cNvSpPr>
            <p:nvPr/>
          </p:nvSpPr>
          <p:spPr bwMode="auto">
            <a:xfrm>
              <a:off x="108573364" y="111516395"/>
              <a:ext cx="4548188" cy="1644200"/>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Date Posted	</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Check #</a:t>
              </a: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2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Amount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9/3		301		$    15.78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9/4		302		$  375.00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9/7		303		$    27.32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9/9  Debit Card	Food Court Pizzeria 	$      3.50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9/16 ATM		Cash		$    40.00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9/16 ATM Fee	Bank Fee			$      2.00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Total Withdrawals			$   463.60</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 name="Line 21"/>
            <p:cNvSpPr>
              <a:spLocks noChangeShapeType="1"/>
            </p:cNvSpPr>
            <p:nvPr/>
          </p:nvSpPr>
          <p:spPr bwMode="auto">
            <a:xfrm>
              <a:off x="108549552" y="112879980"/>
              <a:ext cx="4572000" cy="0"/>
            </a:xfrm>
            <a:prstGeom prst="lin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18"/>
            <p:cNvSpPr>
              <a:spLocks noChangeShapeType="1"/>
            </p:cNvSpPr>
            <p:nvPr/>
          </p:nvSpPr>
          <p:spPr bwMode="auto">
            <a:xfrm>
              <a:off x="107201764" y="111534747"/>
              <a:ext cx="5943600" cy="0"/>
            </a:xfrm>
            <a:prstGeom prst="line">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9395" name="AutoShape 5"/>
          <p:cNvSpPr>
            <a:spLocks noChangeArrowheads="1"/>
          </p:cNvSpPr>
          <p:nvPr/>
        </p:nvSpPr>
        <p:spPr bwMode="auto">
          <a:xfrm>
            <a:off x="7620000" y="3396948"/>
            <a:ext cx="533400" cy="228600"/>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67311"/>
            <a:ext cx="961800" cy="8662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1+#ppt_w/2"/>
                                          </p:val>
                                        </p:tav>
                                        <p:tav tm="100000">
                                          <p:val>
                                            <p:strVal val="#ppt_x"/>
                                          </p:val>
                                        </p:tav>
                                      </p:tavLst>
                                    </p:anim>
                                    <p:anim calcmode="lin" valueType="num">
                                      <p:cBhvr additive="base">
                                        <p:cTn id="8" dur="500" fill="hold"/>
                                        <p:tgtEl>
                                          <p:spTgt spid="5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295400" y="685800"/>
            <a:ext cx="7239000" cy="1066800"/>
          </a:xfrm>
          <a:noFill/>
        </p:spPr>
        <p:txBody>
          <a:bodyPr>
            <a:noAutofit/>
          </a:bodyPr>
          <a:lstStyle/>
          <a:p>
            <a:pPr algn="l" eaLnBrk="1" hangingPunct="1"/>
            <a:r>
              <a:rPr lang="en-US" sz="2400" b="1" cap="none" dirty="0">
                <a:solidFill>
                  <a:schemeClr val="accent2"/>
                </a:solidFill>
                <a:latin typeface="Calibri" panose="020F0502020204030204" pitchFamily="34" charset="0"/>
                <a:cs typeface="Calibri" panose="020F0502020204030204" pitchFamily="34" charset="0"/>
              </a:rPr>
              <a:t>Add any outstanding deposits – transactions that have not cleared the bank</a:t>
            </a:r>
          </a:p>
        </p:txBody>
      </p:sp>
      <p:sp>
        <p:nvSpPr>
          <p:cNvPr id="60419" name="Rectangle 7"/>
          <p:cNvSpPr>
            <a:spLocks noChangeArrowheads="1"/>
          </p:cNvSpPr>
          <p:nvPr/>
        </p:nvSpPr>
        <p:spPr bwMode="auto">
          <a:xfrm>
            <a:off x="4781550" y="1524000"/>
            <a:ext cx="3467100" cy="609600"/>
          </a:xfrm>
          <a:prstGeom prst="rect">
            <a:avLst/>
          </a:prstGeom>
          <a:noFill/>
          <a:ln w="9525">
            <a:noFill/>
            <a:miter lim="800000"/>
            <a:headEnd/>
            <a:tailEnd/>
          </a:ln>
        </p:spPr>
        <p:txBody>
          <a:bodyPr anchor="b"/>
          <a:lstStyle/>
          <a:p>
            <a:pPr algn="ctr" eaLnBrk="1" hangingPunct="1"/>
            <a:r>
              <a:rPr lang="en-US" sz="2400" dirty="0">
                <a:latin typeface="Calibri" panose="020F0502020204030204" pitchFamily="34" charset="0"/>
                <a:cs typeface="Calibri" panose="020F0502020204030204" pitchFamily="34" charset="0"/>
              </a:rPr>
              <a:t>Calculate the Subtotal</a:t>
            </a:r>
          </a:p>
        </p:txBody>
      </p:sp>
      <p:graphicFrame>
        <p:nvGraphicFramePr>
          <p:cNvPr id="2" name="Table 1">
            <a:extLst>
              <a:ext uri="{FF2B5EF4-FFF2-40B4-BE49-F238E27FC236}">
                <a16:creationId xmlns:a16="http://schemas.microsoft.com/office/drawing/2014/main" id="{2E91C4A7-3341-9344-B1C5-104DACE7C9B7}"/>
              </a:ext>
            </a:extLst>
          </p:cNvPr>
          <p:cNvGraphicFramePr>
            <a:graphicFrameLocks noGrp="1"/>
          </p:cNvGraphicFramePr>
          <p:nvPr>
            <p:extLst>
              <p:ext uri="{D42A27DB-BD31-4B8C-83A1-F6EECF244321}">
                <p14:modId xmlns:p14="http://schemas.microsoft.com/office/powerpoint/2010/main" val="1571101183"/>
              </p:ext>
            </p:extLst>
          </p:nvPr>
        </p:nvGraphicFramePr>
        <p:xfrm>
          <a:off x="1219200" y="2133600"/>
          <a:ext cx="2655012" cy="3200400"/>
        </p:xfrm>
        <a:graphic>
          <a:graphicData uri="http://schemas.openxmlformats.org/drawingml/2006/table">
            <a:tbl>
              <a:tblPr firstRow="1" bandRow="1">
                <a:tableStyleId>{5940675A-B579-460E-94D1-54222C63F5DA}</a:tableStyleId>
              </a:tblPr>
              <a:tblGrid>
                <a:gridCol w="885004">
                  <a:extLst>
                    <a:ext uri="{9D8B030D-6E8A-4147-A177-3AD203B41FA5}">
                      <a16:colId xmlns:a16="http://schemas.microsoft.com/office/drawing/2014/main" val="207803683"/>
                    </a:ext>
                  </a:extLst>
                </a:gridCol>
                <a:gridCol w="885004">
                  <a:extLst>
                    <a:ext uri="{9D8B030D-6E8A-4147-A177-3AD203B41FA5}">
                      <a16:colId xmlns:a16="http://schemas.microsoft.com/office/drawing/2014/main" val="2425349004"/>
                    </a:ext>
                  </a:extLst>
                </a:gridCol>
                <a:gridCol w="885004">
                  <a:extLst>
                    <a:ext uri="{9D8B030D-6E8A-4147-A177-3AD203B41FA5}">
                      <a16:colId xmlns:a16="http://schemas.microsoft.com/office/drawing/2014/main" val="2106905073"/>
                    </a:ext>
                  </a:extLst>
                </a:gridCol>
              </a:tblGrid>
              <a:tr h="0">
                <a:tc gridSpan="3">
                  <a:txBody>
                    <a:bodyPr/>
                    <a:lstStyle/>
                    <a:p>
                      <a:pPr algn="ctr"/>
                      <a:r>
                        <a:rPr lang="en-US" b="1" dirty="0">
                          <a:latin typeface="Calibri" panose="020F0502020204030204" pitchFamily="34" charset="0"/>
                          <a:cs typeface="Calibri" panose="020F0502020204030204" pitchFamily="34" charset="0"/>
                        </a:rPr>
                        <a:t>Deposits</a:t>
                      </a:r>
                    </a:p>
                    <a:p>
                      <a:pPr algn="ctr"/>
                      <a:r>
                        <a:rPr lang="en-US" b="1" dirty="0">
                          <a:latin typeface="Calibri" panose="020F0502020204030204" pitchFamily="34" charset="0"/>
                          <a:cs typeface="Calibri" panose="020F0502020204030204" pitchFamily="34" charset="0"/>
                        </a:rPr>
                        <a:t>Outstanding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3520785233"/>
                  </a:ext>
                </a:extLst>
              </a:tr>
              <a:tr h="296905">
                <a:tc>
                  <a:txBody>
                    <a:bodyPr/>
                    <a:lstStyle/>
                    <a:p>
                      <a:r>
                        <a:rPr lang="en-US" dirty="0">
                          <a:latin typeface="Calibri" panose="020F0502020204030204" pitchFamily="34" charset="0"/>
                          <a:cs typeface="Calibri" panose="020F0502020204030204" pitchFamily="34" charset="0"/>
                        </a:rPr>
                        <a:t>Date</a:t>
                      </a:r>
                    </a:p>
                  </a:txBody>
                  <a:tcPr>
                    <a:lnT w="12700" cap="flat" cmpd="sng" algn="ctr">
                      <a:solidFill>
                        <a:schemeClr val="tx1"/>
                      </a:solidFill>
                      <a:prstDash val="solid"/>
                      <a:round/>
                      <a:headEnd type="none" w="med" len="med"/>
                      <a:tailEnd type="none" w="med" len="med"/>
                    </a:lnT>
                    <a:noFill/>
                  </a:tcPr>
                </a:tc>
                <a:tc gridSpan="2">
                  <a:txBody>
                    <a:bodyPr/>
                    <a:lstStyle/>
                    <a:p>
                      <a:r>
                        <a:rPr lang="en-US" dirty="0">
                          <a:latin typeface="Calibri" panose="020F0502020204030204" pitchFamily="34" charset="0"/>
                          <a:cs typeface="Calibri" panose="020F0502020204030204" pitchFamily="34" charset="0"/>
                        </a:rPr>
                        <a:t>Amount</a:t>
                      </a:r>
                    </a:p>
                  </a:txBody>
                  <a:tcPr>
                    <a:noFill/>
                  </a:tcPr>
                </a:tc>
                <a:tc hMerge="1">
                  <a:txBody>
                    <a:bodyPr/>
                    <a:lstStyle/>
                    <a:p>
                      <a:endParaRPr lang="en-US" dirty="0"/>
                    </a:p>
                  </a:txBody>
                  <a:tcPr/>
                </a:tc>
                <a:extLst>
                  <a:ext uri="{0D108BD9-81ED-4DB2-BD59-A6C34878D82A}">
                    <a16:rowId xmlns:a16="http://schemas.microsoft.com/office/drawing/2014/main" val="545317479"/>
                  </a:ext>
                </a:extLst>
              </a:tr>
              <a:tr h="296905">
                <a:tc>
                  <a:txBody>
                    <a:bodyPr/>
                    <a:lstStyle/>
                    <a:p>
                      <a:r>
                        <a:rPr lang="en-US" dirty="0">
                          <a:latin typeface="Calibri" panose="020F0502020204030204" pitchFamily="34" charset="0"/>
                          <a:cs typeface="Calibri" panose="020F0502020204030204" pitchFamily="34" charset="0"/>
                        </a:rPr>
                        <a:t>9/30</a:t>
                      </a:r>
                    </a:p>
                  </a:txBody>
                  <a:tcPr>
                    <a:noFill/>
                  </a:tcPr>
                </a:tc>
                <a:tc>
                  <a:txBody>
                    <a:bodyPr/>
                    <a:lstStyle/>
                    <a:p>
                      <a:pPr algn="r"/>
                      <a:r>
                        <a:rPr lang="en-US" dirty="0">
                          <a:latin typeface="Calibri" panose="020F0502020204030204" pitchFamily="34" charset="0"/>
                          <a:cs typeface="Calibri" panose="020F0502020204030204" pitchFamily="34" charset="0"/>
                        </a:rPr>
                        <a:t>30</a:t>
                      </a:r>
                    </a:p>
                  </a:txBody>
                  <a:tcPr>
                    <a:noFill/>
                  </a:tcPr>
                </a:tc>
                <a:tc>
                  <a:txBody>
                    <a:bodyPr/>
                    <a:lstStyle/>
                    <a:p>
                      <a:pPr algn="r"/>
                      <a:r>
                        <a:rPr lang="en-US" dirty="0">
                          <a:latin typeface="Calibri" panose="020F0502020204030204" pitchFamily="34" charset="0"/>
                          <a:cs typeface="Calibri" panose="020F0502020204030204" pitchFamily="34" charset="0"/>
                        </a:rPr>
                        <a:t>00</a:t>
                      </a:r>
                    </a:p>
                  </a:txBody>
                  <a:tcPr>
                    <a:noFill/>
                  </a:tcPr>
                </a:tc>
                <a:extLst>
                  <a:ext uri="{0D108BD9-81ED-4DB2-BD59-A6C34878D82A}">
                    <a16:rowId xmlns:a16="http://schemas.microsoft.com/office/drawing/2014/main" val="171172775"/>
                  </a:ext>
                </a:extLst>
              </a:tr>
              <a:tr h="296905">
                <a:tc>
                  <a:txBody>
                    <a:bodyPr/>
                    <a:lstStyle/>
                    <a:p>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861816133"/>
                  </a:ext>
                </a:extLst>
              </a:tr>
              <a:tr h="296905">
                <a:tc>
                  <a:txBody>
                    <a:bodyPr/>
                    <a:lstStyle/>
                    <a:p>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072243272"/>
                  </a:ext>
                </a:extLst>
              </a:tr>
              <a:tr h="296905">
                <a:tc>
                  <a:txBody>
                    <a:bodyPr/>
                    <a:lstStyle/>
                    <a:p>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327922972"/>
                  </a:ext>
                </a:extLst>
              </a:tr>
              <a:tr h="296905">
                <a:tc>
                  <a:txBody>
                    <a:bodyPr/>
                    <a:lstStyle/>
                    <a:p>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tc>
                  <a:txBody>
                    <a:bodyPr/>
                    <a:lstStyle/>
                    <a:p>
                      <a:pPr algn="r"/>
                      <a:endParaRPr lang="en-US"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62926498"/>
                  </a:ext>
                </a:extLst>
              </a:tr>
              <a:tr h="296905">
                <a:tc>
                  <a:txBody>
                    <a:bodyPr/>
                    <a:lstStyle/>
                    <a:p>
                      <a:r>
                        <a:rPr lang="en-US" dirty="0">
                          <a:latin typeface="Calibri" panose="020F0502020204030204" pitchFamily="34" charset="0"/>
                          <a:cs typeface="Calibri" panose="020F0502020204030204" pitchFamily="34" charset="0"/>
                        </a:rPr>
                        <a:t>Total</a:t>
                      </a:r>
                    </a:p>
                  </a:txBody>
                  <a:tcPr>
                    <a:noFill/>
                  </a:tcPr>
                </a:tc>
                <a:tc>
                  <a:txBody>
                    <a:bodyPr/>
                    <a:lstStyle/>
                    <a:p>
                      <a:pPr algn="r"/>
                      <a:r>
                        <a:rPr lang="en-US" b="1" dirty="0">
                          <a:solidFill>
                            <a:srgbClr val="A50021"/>
                          </a:solidFill>
                          <a:latin typeface="Calibri" panose="020F0502020204030204" pitchFamily="34" charset="0"/>
                          <a:cs typeface="Calibri" panose="020F0502020204030204" pitchFamily="34" charset="0"/>
                        </a:rPr>
                        <a:t>30</a:t>
                      </a:r>
                    </a:p>
                  </a:txBody>
                  <a:tcPr>
                    <a:noFill/>
                  </a:tcPr>
                </a:tc>
                <a:tc>
                  <a:txBody>
                    <a:bodyPr/>
                    <a:lstStyle/>
                    <a:p>
                      <a:pPr algn="r"/>
                      <a:r>
                        <a:rPr lang="en-US" b="1" dirty="0">
                          <a:solidFill>
                            <a:srgbClr val="A50021"/>
                          </a:solidFill>
                          <a:latin typeface="Calibri" panose="020F0502020204030204" pitchFamily="34" charset="0"/>
                          <a:cs typeface="Calibri" panose="020F0502020204030204" pitchFamily="34" charset="0"/>
                        </a:rPr>
                        <a:t>00</a:t>
                      </a:r>
                    </a:p>
                  </a:txBody>
                  <a:tcPr>
                    <a:noFill/>
                  </a:tcPr>
                </a:tc>
                <a:extLst>
                  <a:ext uri="{0D108BD9-81ED-4DB2-BD59-A6C34878D82A}">
                    <a16:rowId xmlns:a16="http://schemas.microsoft.com/office/drawing/2014/main" val="772534312"/>
                  </a:ext>
                </a:extLst>
              </a:tr>
            </a:tbl>
          </a:graphicData>
        </a:graphic>
      </p:graphicFrame>
      <p:graphicFrame>
        <p:nvGraphicFramePr>
          <p:cNvPr id="3" name="Table 2">
            <a:extLst>
              <a:ext uri="{FF2B5EF4-FFF2-40B4-BE49-F238E27FC236}">
                <a16:creationId xmlns:a16="http://schemas.microsoft.com/office/drawing/2014/main" id="{22E7E135-EBE8-5349-9434-20E8245385D0}"/>
              </a:ext>
            </a:extLst>
          </p:cNvPr>
          <p:cNvGraphicFramePr>
            <a:graphicFrameLocks noGrp="1"/>
          </p:cNvGraphicFramePr>
          <p:nvPr>
            <p:extLst>
              <p:ext uri="{D42A27DB-BD31-4B8C-83A1-F6EECF244321}">
                <p14:modId xmlns:p14="http://schemas.microsoft.com/office/powerpoint/2010/main" val="4290783106"/>
              </p:ext>
            </p:extLst>
          </p:nvPr>
        </p:nvGraphicFramePr>
        <p:xfrm>
          <a:off x="4610100" y="2133600"/>
          <a:ext cx="3810000" cy="35102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127425857"/>
                    </a:ext>
                  </a:extLst>
                </a:gridCol>
                <a:gridCol w="1066800">
                  <a:extLst>
                    <a:ext uri="{9D8B030D-6E8A-4147-A177-3AD203B41FA5}">
                      <a16:colId xmlns:a16="http://schemas.microsoft.com/office/drawing/2014/main" val="3627573287"/>
                    </a:ext>
                  </a:extLst>
                </a:gridCol>
              </a:tblGrid>
              <a:tr h="370840">
                <a:tc>
                  <a:txBody>
                    <a:bodyPr/>
                    <a:lstStyle/>
                    <a:p>
                      <a:r>
                        <a:rPr lang="en-US" dirty="0">
                          <a:latin typeface="Calibri" panose="020F0502020204030204" pitchFamily="34" charset="0"/>
                          <a:cs typeface="Calibri" panose="020F0502020204030204" pitchFamily="34" charset="0"/>
                        </a:rPr>
                        <a:t>ENTER</a:t>
                      </a:r>
                    </a:p>
                    <a:p>
                      <a:r>
                        <a:rPr lang="en-US" dirty="0">
                          <a:latin typeface="Calibri" panose="020F0502020204030204" pitchFamily="34" charset="0"/>
                          <a:cs typeface="Calibri" panose="020F0502020204030204" pitchFamily="34" charset="0"/>
                        </a:rPr>
                        <a:t>Bank Statement Balance</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dirty="0">
                          <a:latin typeface="Calibri" panose="020F0502020204030204" pitchFamily="34" charset="0"/>
                          <a:cs typeface="Calibri" panose="020F0502020204030204" pitchFamily="34" charset="0"/>
                        </a:rPr>
                        <a:t>$ </a:t>
                      </a:r>
                      <a:r>
                        <a:rPr lang="en-US" b="1" dirty="0">
                          <a:solidFill>
                            <a:srgbClr val="A50021"/>
                          </a:solidFill>
                          <a:latin typeface="Calibri" panose="020F0502020204030204" pitchFamily="34" charset="0"/>
                          <a:cs typeface="Calibri" panose="020F0502020204030204" pitchFamily="34" charset="0"/>
                        </a:rPr>
                        <a:t>91.41</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819835"/>
                  </a:ext>
                </a:extLst>
              </a:tr>
              <a:tr h="670560">
                <a:tc>
                  <a:txBody>
                    <a:bodyPr/>
                    <a:lstStyle/>
                    <a:p>
                      <a:r>
                        <a:rPr lang="en-US" dirty="0">
                          <a:latin typeface="Calibri" panose="020F0502020204030204" pitchFamily="34" charset="0"/>
                          <a:cs typeface="Calibri" panose="020F0502020204030204" pitchFamily="34" charset="0"/>
                        </a:rPr>
                        <a:t>ADD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Outstanding Deposits</a:t>
                      </a:r>
                    </a:p>
                  </a:txBody>
                  <a:tcPr anchor="b">
                    <a:lnL w="28575" cap="flat" cmpd="sng" algn="ctr">
                      <a:solidFill>
                        <a:schemeClr val="tx1"/>
                      </a:solidFill>
                      <a:prstDash val="solid"/>
                      <a:round/>
                      <a:headEnd type="none" w="med" len="med"/>
                      <a:tailEnd type="none" w="med" len="med"/>
                    </a:lnL>
                  </a:tcPr>
                </a:tc>
                <a:tc>
                  <a:txBody>
                    <a:bodyPr/>
                    <a:lstStyle/>
                    <a:p>
                      <a:r>
                        <a:rPr lang="en-US" dirty="0">
                          <a:latin typeface="Calibri" panose="020F0502020204030204" pitchFamily="34" charset="0"/>
                          <a:cs typeface="Calibri" panose="020F0502020204030204" pitchFamily="34" charset="0"/>
                        </a:rPr>
                        <a:t>$ </a:t>
                      </a:r>
                      <a:r>
                        <a:rPr lang="en-US" b="1" dirty="0">
                          <a:solidFill>
                            <a:srgbClr val="A50021"/>
                          </a:solidFill>
                          <a:latin typeface="Calibri" panose="020F0502020204030204" pitchFamily="34" charset="0"/>
                          <a:cs typeface="Calibri" panose="020F0502020204030204" pitchFamily="34" charset="0"/>
                        </a:rPr>
                        <a:t>30.00</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700328"/>
                  </a:ext>
                </a:extLst>
              </a:tr>
              <a:tr h="426720">
                <a:tc>
                  <a:txBody>
                    <a:bodyPr/>
                    <a:lstStyle/>
                    <a:p>
                      <a:r>
                        <a:rPr lang="en-US" dirty="0">
                          <a:latin typeface="Calibri" panose="020F0502020204030204" pitchFamily="34" charset="0"/>
                          <a:cs typeface="Calibri" panose="020F0502020204030204" pitchFamily="34" charset="0"/>
                        </a:rPr>
                        <a:t>SUBTOTAL (=)</a:t>
                      </a:r>
                    </a:p>
                  </a:txBody>
                  <a:tcPr anchor="b">
                    <a:lnL w="28575" cap="flat" cmpd="sng" algn="ctr">
                      <a:solidFill>
                        <a:schemeClr val="tx1"/>
                      </a:solidFill>
                      <a:prstDash val="solid"/>
                      <a:round/>
                      <a:headEnd type="none" w="med" len="med"/>
                      <a:tailEnd type="none" w="med" len="med"/>
                    </a:lnL>
                  </a:tcPr>
                </a:tc>
                <a:tc>
                  <a:txBody>
                    <a:bodyPr/>
                    <a:lstStyle/>
                    <a:p>
                      <a:r>
                        <a:rPr lang="en-US" dirty="0">
                          <a:latin typeface="Calibri" panose="020F0502020204030204" pitchFamily="34" charset="0"/>
                          <a:cs typeface="Calibri" panose="020F0502020204030204" pitchFamily="34" charset="0"/>
                        </a:rPr>
                        <a:t>$ </a:t>
                      </a:r>
                      <a:r>
                        <a:rPr lang="en-US" b="1" dirty="0">
                          <a:solidFill>
                            <a:srgbClr val="A50021"/>
                          </a:solidFill>
                          <a:latin typeface="Calibri" panose="020F0502020204030204" pitchFamily="34" charset="0"/>
                          <a:cs typeface="Calibri" panose="020F0502020204030204" pitchFamily="34" charset="0"/>
                        </a:rPr>
                        <a:t>121.41</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686741"/>
                  </a:ext>
                </a:extLst>
              </a:tr>
              <a:tr h="807720">
                <a:tc>
                  <a:txBody>
                    <a:bodyPr/>
                    <a:lstStyle/>
                    <a:p>
                      <a:r>
                        <a:rPr lang="en-US" dirty="0">
                          <a:latin typeface="Calibri" panose="020F0502020204030204" pitchFamily="34" charset="0"/>
                          <a:cs typeface="Calibri" panose="020F0502020204030204" pitchFamily="34" charset="0"/>
                        </a:rPr>
                        <a:t>SUBTRACT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Outstanding Withdrawals</a:t>
                      </a:r>
                    </a:p>
                  </a:txBody>
                  <a:tcPr anchor="b">
                    <a:lnL w="28575" cap="flat" cmpd="sng" algn="ctr">
                      <a:solidFill>
                        <a:schemeClr val="tx1"/>
                      </a:solidFill>
                      <a:prstDash val="solid"/>
                      <a:round/>
                      <a:headEnd type="none" w="med" len="med"/>
                      <a:tailEnd type="none" w="med" len="med"/>
                    </a:lnL>
                  </a:tcPr>
                </a:tc>
                <a:tc>
                  <a:txBody>
                    <a:bodyPr/>
                    <a:lstStyle/>
                    <a:p>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D</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290419"/>
                  </a:ext>
                </a:extLst>
              </a:tr>
              <a:tr h="965200">
                <a:tc>
                  <a:txBody>
                    <a:bodyPr/>
                    <a:lstStyle/>
                    <a:p>
                      <a:r>
                        <a:rPr lang="en-US" dirty="0">
                          <a:latin typeface="Calibri" panose="020F0502020204030204" pitchFamily="34" charset="0"/>
                          <a:cs typeface="Calibri" panose="020F0502020204030204" pitchFamily="34" charset="0"/>
                        </a:rPr>
                        <a:t>CALCULATE (=)</a:t>
                      </a:r>
                    </a:p>
                    <a:p>
                      <a:r>
                        <a:rPr lang="en-US" dirty="0">
                          <a:latin typeface="Calibri" panose="020F0502020204030204" pitchFamily="34" charset="0"/>
                          <a:cs typeface="Calibri" panose="020F0502020204030204" pitchFamily="34" charset="0"/>
                        </a:rPr>
                        <a:t>Total should be the same as the checkbook register</a:t>
                      </a:r>
                    </a:p>
                  </a:txBody>
                  <a:tcPr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E</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970716"/>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914400" y="733778"/>
            <a:ext cx="7696200" cy="461665"/>
          </a:xfrm>
          <a:prstGeom prst="rect">
            <a:avLst/>
          </a:prstGeom>
          <a:noFill/>
          <a:ln w="9525">
            <a:noFill/>
            <a:miter lim="800000"/>
            <a:headEnd/>
            <a:tailEnd/>
          </a:ln>
        </p:spPr>
        <p:txBody>
          <a:bodyPr wrap="square">
            <a:spAutoFit/>
          </a:bodyPr>
          <a:lstStyle/>
          <a:p>
            <a:r>
              <a:rPr lang="en-US" sz="2400" b="1" dirty="0">
                <a:solidFill>
                  <a:schemeClr val="accent2"/>
                </a:solidFill>
                <a:latin typeface="Calibri" panose="020F0502020204030204" pitchFamily="34" charset="0"/>
                <a:cs typeface="Calibri" panose="020F0502020204030204" pitchFamily="34" charset="0"/>
              </a:rPr>
              <a:t>Subtract any outstanding withdrawals and calculate</a:t>
            </a:r>
          </a:p>
        </p:txBody>
      </p:sp>
      <p:sp>
        <p:nvSpPr>
          <p:cNvPr id="61443" name="Text Box 14"/>
          <p:cNvSpPr txBox="1">
            <a:spLocks noChangeArrowheads="1"/>
          </p:cNvSpPr>
          <p:nvPr/>
        </p:nvSpPr>
        <p:spPr bwMode="auto">
          <a:xfrm>
            <a:off x="914400" y="4800600"/>
            <a:ext cx="7772400" cy="1154162"/>
          </a:xfrm>
          <a:prstGeom prst="rect">
            <a:avLst/>
          </a:prstGeom>
          <a:noFill/>
          <a:ln w="9525">
            <a:noFill/>
            <a:miter lim="800000"/>
            <a:headEnd/>
            <a:tailEnd/>
          </a:ln>
        </p:spPr>
        <p:txBody>
          <a:bodyPr wrap="square">
            <a:spAutoFit/>
          </a:bodyPr>
          <a:lstStyle/>
          <a:p>
            <a:pPr marL="11113" lvl="1" eaLnBrk="1" hangingPunct="1">
              <a:spcBef>
                <a:spcPct val="20000"/>
              </a:spcBef>
              <a:buClr>
                <a:schemeClr val="accent2"/>
              </a:buClr>
              <a:buSzPct val="70000"/>
              <a:buFont typeface="Wingdings" pitchFamily="2" charset="2"/>
              <a:buNone/>
            </a:pPr>
            <a:r>
              <a:rPr lang="en-US" sz="2300" b="1" dirty="0">
                <a:latin typeface="Calibri" panose="020F0502020204030204" pitchFamily="34" charset="0"/>
                <a:cs typeface="Calibri" panose="020F0502020204030204" pitchFamily="34" charset="0"/>
              </a:rPr>
              <a:t>Compare the total with the checkbook register. If the totals are different, double check the math and make sure all service fees and bank charges are recorded in the check register.</a:t>
            </a:r>
          </a:p>
        </p:txBody>
      </p:sp>
      <p:graphicFrame>
        <p:nvGraphicFramePr>
          <p:cNvPr id="5" name="Table 4">
            <a:extLst>
              <a:ext uri="{FF2B5EF4-FFF2-40B4-BE49-F238E27FC236}">
                <a16:creationId xmlns:a16="http://schemas.microsoft.com/office/drawing/2014/main" id="{58A793E0-68DD-3845-8245-202DF58406D3}"/>
              </a:ext>
            </a:extLst>
          </p:cNvPr>
          <p:cNvGraphicFramePr>
            <a:graphicFrameLocks noGrp="1"/>
          </p:cNvGraphicFramePr>
          <p:nvPr>
            <p:extLst>
              <p:ext uri="{D42A27DB-BD31-4B8C-83A1-F6EECF244321}">
                <p14:modId xmlns:p14="http://schemas.microsoft.com/office/powerpoint/2010/main" val="4105599396"/>
              </p:ext>
            </p:extLst>
          </p:nvPr>
        </p:nvGraphicFramePr>
        <p:xfrm>
          <a:off x="3048000" y="1223665"/>
          <a:ext cx="3810000" cy="326715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127425857"/>
                    </a:ext>
                  </a:extLst>
                </a:gridCol>
                <a:gridCol w="1066800">
                  <a:extLst>
                    <a:ext uri="{9D8B030D-6E8A-4147-A177-3AD203B41FA5}">
                      <a16:colId xmlns:a16="http://schemas.microsoft.com/office/drawing/2014/main" val="3627573287"/>
                    </a:ext>
                  </a:extLst>
                </a:gridCol>
              </a:tblGrid>
              <a:tr h="597082">
                <a:tc>
                  <a:txBody>
                    <a:bodyPr/>
                    <a:lstStyle/>
                    <a:p>
                      <a:r>
                        <a:rPr lang="en-US" dirty="0">
                          <a:latin typeface="Calibri" panose="020F0502020204030204" pitchFamily="34" charset="0"/>
                          <a:cs typeface="Calibri" panose="020F0502020204030204" pitchFamily="34" charset="0"/>
                        </a:rPr>
                        <a:t>ENTER</a:t>
                      </a:r>
                    </a:p>
                    <a:p>
                      <a:r>
                        <a:rPr lang="en-US" dirty="0">
                          <a:latin typeface="Calibri" panose="020F0502020204030204" pitchFamily="34" charset="0"/>
                          <a:cs typeface="Calibri" panose="020F0502020204030204" pitchFamily="34" charset="0"/>
                        </a:rPr>
                        <a:t>Bank Statement Balance</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dirty="0">
                          <a:latin typeface="Calibri" panose="020F0502020204030204" pitchFamily="34" charset="0"/>
                          <a:cs typeface="Calibri" panose="020F0502020204030204" pitchFamily="34" charset="0"/>
                        </a:rPr>
                        <a:t>$ </a:t>
                      </a:r>
                      <a:r>
                        <a:rPr lang="en-US" b="0" dirty="0">
                          <a:solidFill>
                            <a:schemeClr val="tx1"/>
                          </a:solidFill>
                          <a:latin typeface="Calibri" panose="020F0502020204030204" pitchFamily="34" charset="0"/>
                          <a:cs typeface="Calibri" panose="020F0502020204030204" pitchFamily="34" charset="0"/>
                        </a:rPr>
                        <a:t>91.41</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819835"/>
                  </a:ext>
                </a:extLst>
              </a:tr>
              <a:tr h="597082">
                <a:tc>
                  <a:txBody>
                    <a:bodyPr/>
                    <a:lstStyle/>
                    <a:p>
                      <a:r>
                        <a:rPr lang="en-US" dirty="0">
                          <a:latin typeface="Calibri" panose="020F0502020204030204" pitchFamily="34" charset="0"/>
                          <a:cs typeface="Calibri" panose="020F0502020204030204" pitchFamily="34" charset="0"/>
                        </a:rPr>
                        <a:t>ADD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Outstanding Deposits</a:t>
                      </a:r>
                    </a:p>
                  </a:txBody>
                  <a:tcPr anchor="b">
                    <a:lnL w="28575" cap="flat" cmpd="sng" algn="ctr">
                      <a:solidFill>
                        <a:schemeClr val="tx1"/>
                      </a:solidFill>
                      <a:prstDash val="solid"/>
                      <a:round/>
                      <a:headEnd type="none" w="med" len="med"/>
                      <a:tailEnd type="none" w="med" len="med"/>
                    </a:lnL>
                  </a:tcPr>
                </a:tc>
                <a:tc>
                  <a:txBody>
                    <a:bodyPr/>
                    <a:lstStyle/>
                    <a:p>
                      <a:r>
                        <a:rPr lang="en-US" dirty="0">
                          <a:latin typeface="Calibri" panose="020F0502020204030204" pitchFamily="34" charset="0"/>
                          <a:cs typeface="Calibri" panose="020F0502020204030204" pitchFamily="34" charset="0"/>
                        </a:rPr>
                        <a:t>$ </a:t>
                      </a:r>
                      <a:r>
                        <a:rPr lang="en-US" b="0" dirty="0">
                          <a:solidFill>
                            <a:schemeClr val="tx1"/>
                          </a:solidFill>
                          <a:latin typeface="Calibri" panose="020F0502020204030204" pitchFamily="34" charset="0"/>
                          <a:cs typeface="Calibri" panose="020F0502020204030204" pitchFamily="34" charset="0"/>
                        </a:rPr>
                        <a:t>30.00</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700328"/>
                  </a:ext>
                </a:extLst>
              </a:tr>
              <a:tr h="370774">
                <a:tc>
                  <a:txBody>
                    <a:bodyPr/>
                    <a:lstStyle/>
                    <a:p>
                      <a:r>
                        <a:rPr lang="en-US" dirty="0">
                          <a:latin typeface="Calibri" panose="020F0502020204030204" pitchFamily="34" charset="0"/>
                          <a:cs typeface="Calibri" panose="020F0502020204030204" pitchFamily="34" charset="0"/>
                        </a:rPr>
                        <a:t>SUBTOTAL (=)</a:t>
                      </a:r>
                    </a:p>
                  </a:txBody>
                  <a:tcPr anchor="b">
                    <a:lnL w="28575" cap="flat" cmpd="sng" algn="ctr">
                      <a:solidFill>
                        <a:schemeClr val="tx1"/>
                      </a:solidFill>
                      <a:prstDash val="solid"/>
                      <a:round/>
                      <a:headEnd type="none" w="med" len="med"/>
                      <a:tailEnd type="none" w="med" len="med"/>
                    </a:lnL>
                  </a:tcPr>
                </a:tc>
                <a:tc>
                  <a:txBody>
                    <a:bodyPr/>
                    <a:lstStyle/>
                    <a:p>
                      <a:r>
                        <a:rPr lang="en-US" dirty="0">
                          <a:latin typeface="Calibri" panose="020F0502020204030204" pitchFamily="34" charset="0"/>
                          <a:cs typeface="Calibri" panose="020F0502020204030204" pitchFamily="34" charset="0"/>
                        </a:rPr>
                        <a:t>$ </a:t>
                      </a:r>
                      <a:r>
                        <a:rPr lang="en-US" b="0" dirty="0">
                          <a:solidFill>
                            <a:schemeClr val="tx1"/>
                          </a:solidFill>
                          <a:latin typeface="Calibri" panose="020F0502020204030204" pitchFamily="34" charset="0"/>
                          <a:cs typeface="Calibri" panose="020F0502020204030204" pitchFamily="34" charset="0"/>
                        </a:rPr>
                        <a:t>121.41</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686741"/>
                  </a:ext>
                </a:extLst>
              </a:tr>
              <a:tr h="701824">
                <a:tc>
                  <a:txBody>
                    <a:bodyPr/>
                    <a:lstStyle/>
                    <a:p>
                      <a:r>
                        <a:rPr lang="en-US" dirty="0">
                          <a:latin typeface="Calibri" panose="020F0502020204030204" pitchFamily="34" charset="0"/>
                          <a:cs typeface="Calibri" panose="020F0502020204030204" pitchFamily="34" charset="0"/>
                        </a:rPr>
                        <a:t>SUBTRACT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Outstanding Withdrawals</a:t>
                      </a:r>
                    </a:p>
                  </a:txBody>
                  <a:tcPr anchor="b">
                    <a:lnL w="28575" cap="flat" cmpd="sng" algn="ctr">
                      <a:solidFill>
                        <a:schemeClr val="tx1"/>
                      </a:solidFill>
                      <a:prstDash val="solid"/>
                      <a:round/>
                      <a:headEnd type="none" w="med" len="med"/>
                      <a:tailEnd type="none" w="med" len="med"/>
                    </a:lnL>
                  </a:tcPr>
                </a:tc>
                <a:tc>
                  <a:txBody>
                    <a:bodyPr/>
                    <a:lstStyle/>
                    <a:p>
                      <a:r>
                        <a:rPr lang="en-US" dirty="0">
                          <a:latin typeface="Calibri" panose="020F0502020204030204" pitchFamily="34" charset="0"/>
                          <a:cs typeface="Calibri" panose="020F0502020204030204" pitchFamily="34" charset="0"/>
                        </a:rPr>
                        <a:t>$ </a:t>
                      </a:r>
                      <a:r>
                        <a:rPr lang="en-US" b="1" dirty="0">
                          <a:solidFill>
                            <a:srgbClr val="A50021"/>
                          </a:solidFill>
                          <a:latin typeface="Calibri" panose="020F0502020204030204" pitchFamily="34" charset="0"/>
                          <a:cs typeface="Calibri" panose="020F0502020204030204" pitchFamily="34" charset="0"/>
                        </a:rPr>
                        <a:t>46.47</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290419"/>
                  </a:ext>
                </a:extLst>
              </a:tr>
              <a:tr h="852974">
                <a:tc>
                  <a:txBody>
                    <a:bodyPr/>
                    <a:lstStyle/>
                    <a:p>
                      <a:r>
                        <a:rPr lang="en-US" dirty="0">
                          <a:latin typeface="Calibri" panose="020F0502020204030204" pitchFamily="34" charset="0"/>
                          <a:cs typeface="Calibri" panose="020F0502020204030204" pitchFamily="34" charset="0"/>
                        </a:rPr>
                        <a:t>CALCULATE (=)</a:t>
                      </a:r>
                    </a:p>
                    <a:p>
                      <a:r>
                        <a:rPr lang="en-US" dirty="0">
                          <a:latin typeface="Calibri" panose="020F0502020204030204" pitchFamily="34" charset="0"/>
                          <a:cs typeface="Calibri" panose="020F0502020204030204" pitchFamily="34" charset="0"/>
                        </a:rPr>
                        <a:t>Total should be the same as the checkbook register</a:t>
                      </a:r>
                    </a:p>
                  </a:txBody>
                  <a:tcPr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 </a:t>
                      </a:r>
                      <a:r>
                        <a:rPr lang="en-US" b="1" dirty="0">
                          <a:solidFill>
                            <a:srgbClr val="A50021"/>
                          </a:solidFill>
                          <a:latin typeface="Calibri" panose="020F0502020204030204" pitchFamily="34" charset="0"/>
                          <a:cs typeface="Calibri" panose="020F0502020204030204" pitchFamily="34" charset="0"/>
                        </a:rPr>
                        <a:t>74.94</a:t>
                      </a:r>
                    </a:p>
                  </a:txBody>
                  <a:tcPr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9707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462815"/>
            <a:ext cx="7313613" cy="1143000"/>
          </a:xfrm>
        </p:spPr>
        <p:txBody>
          <a:bodyPr/>
          <a:lstStyle/>
          <a:p>
            <a:pPr eaLnBrk="1" hangingPunct="1"/>
            <a:r>
              <a:rPr lang="en-US" dirty="0"/>
              <a:t>Bouncing a Check</a:t>
            </a:r>
          </a:p>
        </p:txBody>
      </p:sp>
      <p:sp>
        <p:nvSpPr>
          <p:cNvPr id="8195" name="Rectangle 3"/>
          <p:cNvSpPr>
            <a:spLocks noGrp="1" noChangeArrowheads="1"/>
          </p:cNvSpPr>
          <p:nvPr>
            <p:ph sz="quarter" idx="13"/>
          </p:nvPr>
        </p:nvSpPr>
        <p:spPr>
          <a:xfrm>
            <a:off x="838200" y="693738"/>
            <a:ext cx="7921625" cy="4495800"/>
          </a:xfrm>
        </p:spPr>
        <p:txBody>
          <a:bodyPr>
            <a:normAutofit/>
          </a:bodyPr>
          <a:lstStyle/>
          <a:p>
            <a:pPr eaLnBrk="1" hangingPunct="1">
              <a:lnSpc>
                <a:spcPct val="90000"/>
              </a:lnSpc>
            </a:pPr>
            <a:r>
              <a:rPr lang="en-US" sz="2200" cap="none" dirty="0"/>
              <a:t>Check written for an amount payable over the current balance held in the account</a:t>
            </a:r>
          </a:p>
          <a:p>
            <a:pPr lvl="1" eaLnBrk="1" hangingPunct="1">
              <a:lnSpc>
                <a:spcPct val="90000"/>
              </a:lnSpc>
            </a:pPr>
            <a:r>
              <a:rPr lang="en-US" cap="none" dirty="0"/>
              <a:t>The check bounces due to insufficient funds, or not enough money in the account to cover the check written</a:t>
            </a:r>
          </a:p>
          <a:p>
            <a:pPr eaLnBrk="1" hangingPunct="1">
              <a:lnSpc>
                <a:spcPct val="90000"/>
              </a:lnSpc>
            </a:pPr>
            <a:r>
              <a:rPr lang="en-US" sz="2200" cap="none" dirty="0"/>
              <a:t>A fee will be charged to the account holder</a:t>
            </a:r>
          </a:p>
          <a:p>
            <a:pPr eaLnBrk="1" hangingPunct="1">
              <a:lnSpc>
                <a:spcPct val="90000"/>
              </a:lnSpc>
            </a:pPr>
            <a:r>
              <a:rPr lang="en-US" sz="2200" cap="none" dirty="0"/>
              <a:t>The practice of bouncing checks can harm future opportunities for credit</a:t>
            </a:r>
          </a:p>
          <a:p>
            <a:pPr eaLnBrk="1" hangingPunct="1">
              <a:lnSpc>
                <a:spcPct val="90000"/>
              </a:lnSpc>
            </a:pPr>
            <a:r>
              <a:rPr lang="en-US" sz="2200" cap="none" dirty="0"/>
              <a:t>Some banks allow protection from overdrawing your account by connecting savings and checking account </a:t>
            </a:r>
          </a:p>
        </p:txBody>
      </p:sp>
      <p:pic>
        <p:nvPicPr>
          <p:cNvPr id="1026" name="Picture 2" descr="https://www.superpages.com/em/wp-content/uploads/2014/02/What-Is-a-Bounced-Che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485867"/>
            <a:ext cx="4063047" cy="1869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47800" y="697029"/>
            <a:ext cx="7313613" cy="1143000"/>
          </a:xfrm>
        </p:spPr>
        <p:txBody>
          <a:bodyPr/>
          <a:lstStyle/>
          <a:p>
            <a:pPr eaLnBrk="1" hangingPunct="1"/>
            <a:r>
              <a:rPr lang="en-US" dirty="0"/>
              <a:t>Checking Account Safety</a:t>
            </a:r>
          </a:p>
        </p:txBody>
      </p:sp>
      <p:sp>
        <p:nvSpPr>
          <p:cNvPr id="62467" name="Rectangle 3"/>
          <p:cNvSpPr>
            <a:spLocks noGrp="1" noChangeArrowheads="1"/>
          </p:cNvSpPr>
          <p:nvPr>
            <p:ph sz="quarter" idx="13"/>
          </p:nvPr>
        </p:nvSpPr>
        <p:spPr>
          <a:xfrm>
            <a:off x="990600" y="1524000"/>
            <a:ext cx="7313613" cy="4572000"/>
          </a:xfrm>
        </p:spPr>
        <p:txBody>
          <a:bodyPr>
            <a:noAutofit/>
          </a:bodyPr>
          <a:lstStyle/>
          <a:p>
            <a:pPr eaLnBrk="1" hangingPunct="1"/>
            <a:r>
              <a:rPr lang="en-US" sz="2400" b="1" cap="none" dirty="0"/>
              <a:t>If a checkbook, ATM, and/or debit card becomes lost or stolen</a:t>
            </a:r>
          </a:p>
          <a:p>
            <a:pPr lvl="1" eaLnBrk="1" hangingPunct="1">
              <a:buFont typeface="Wingdings" panose="05000000000000000000" pitchFamily="2" charset="2"/>
              <a:buChar char="Ø"/>
            </a:pPr>
            <a:r>
              <a:rPr lang="en-US" sz="2400" cap="none" dirty="0"/>
              <a:t>Immediately report it to the depository institution</a:t>
            </a:r>
          </a:p>
          <a:p>
            <a:pPr lvl="1" eaLnBrk="1" hangingPunct="1">
              <a:buFont typeface="Wingdings" panose="05000000000000000000" pitchFamily="2" charset="2"/>
              <a:buChar char="Ø"/>
            </a:pPr>
            <a:r>
              <a:rPr lang="en-US" sz="2400" cap="none" dirty="0"/>
              <a:t>File a report with the police</a:t>
            </a:r>
          </a:p>
          <a:p>
            <a:pPr eaLnBrk="1" hangingPunct="1"/>
            <a:r>
              <a:rPr lang="en-US" sz="2400" b="1" cap="none" dirty="0"/>
              <a:t>Reported lost/stolen checkbook:</a:t>
            </a:r>
          </a:p>
          <a:p>
            <a:pPr lvl="1" eaLnBrk="1" hangingPunct="1">
              <a:buFont typeface="Wingdings" panose="05000000000000000000" pitchFamily="2" charset="2"/>
              <a:buChar char="Ø"/>
            </a:pPr>
            <a:r>
              <a:rPr lang="en-US" sz="2400" cap="none" dirty="0"/>
              <a:t>Depository institutions generally do not hold the account holder liable for any fraudulent charges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352675" y="533400"/>
            <a:ext cx="4743449" cy="1151965"/>
          </a:xfrm>
        </p:spPr>
        <p:txBody>
          <a:bodyPr/>
          <a:lstStyle/>
          <a:p>
            <a:pPr eaLnBrk="1" hangingPunct="1"/>
            <a:r>
              <a:rPr lang="en-US" dirty="0"/>
              <a:t>Safety continued</a:t>
            </a:r>
          </a:p>
        </p:txBody>
      </p:sp>
      <p:sp>
        <p:nvSpPr>
          <p:cNvPr id="63491" name="Rectangle 3"/>
          <p:cNvSpPr>
            <a:spLocks noGrp="1" noChangeArrowheads="1"/>
          </p:cNvSpPr>
          <p:nvPr>
            <p:ph sz="quarter" idx="13"/>
          </p:nvPr>
        </p:nvSpPr>
        <p:spPr>
          <a:xfrm>
            <a:off x="914400" y="1295400"/>
            <a:ext cx="7620000" cy="4800600"/>
          </a:xfrm>
        </p:spPr>
        <p:txBody>
          <a:bodyPr>
            <a:noAutofit/>
          </a:bodyPr>
          <a:lstStyle/>
          <a:p>
            <a:pPr eaLnBrk="1" hangingPunct="1"/>
            <a:r>
              <a:rPr lang="en-US" sz="2400" b="1" cap="none" dirty="0"/>
              <a:t>Report lost/stolen ATM/debit card:</a:t>
            </a:r>
          </a:p>
          <a:p>
            <a:pPr lvl="1" eaLnBrk="1" hangingPunct="1">
              <a:buFont typeface="Wingdings" panose="05000000000000000000" pitchFamily="2" charset="2"/>
              <a:buChar char="Ø"/>
            </a:pPr>
            <a:r>
              <a:rPr lang="en-US" sz="2400" cap="none" dirty="0"/>
              <a:t>Within 2 business days</a:t>
            </a:r>
          </a:p>
          <a:p>
            <a:pPr lvl="2" eaLnBrk="1" hangingPunct="1">
              <a:buFont typeface="Wingdings" panose="05000000000000000000" pitchFamily="2" charset="2"/>
              <a:buChar char="§"/>
            </a:pPr>
            <a:r>
              <a:rPr lang="en-US" sz="2400" cap="none" dirty="0"/>
              <a:t>Cardholder is only liable for $50.00</a:t>
            </a:r>
          </a:p>
          <a:p>
            <a:pPr lvl="1" eaLnBrk="1" hangingPunct="1">
              <a:buFont typeface="Wingdings" panose="05000000000000000000" pitchFamily="2" charset="2"/>
              <a:buChar char="Ø"/>
            </a:pPr>
            <a:r>
              <a:rPr lang="en-US" sz="2400" cap="none" dirty="0"/>
              <a:t>Report longer than 2 business days</a:t>
            </a:r>
          </a:p>
          <a:p>
            <a:pPr lvl="2" eaLnBrk="1" hangingPunct="1">
              <a:buFont typeface="Wingdings" panose="05000000000000000000" pitchFamily="2" charset="2"/>
              <a:buChar char="§"/>
            </a:pPr>
            <a:r>
              <a:rPr lang="en-US" sz="2400" cap="none" dirty="0"/>
              <a:t>Could be liable for up to $500.00</a:t>
            </a:r>
          </a:p>
          <a:p>
            <a:pPr lvl="1" eaLnBrk="1" hangingPunct="1">
              <a:buFont typeface="Wingdings" panose="05000000000000000000" pitchFamily="2" charset="2"/>
              <a:buChar char="Ø"/>
            </a:pPr>
            <a:r>
              <a:rPr lang="en-US" sz="2400" cap="none" dirty="0"/>
              <a:t>Varies depending upon the depository institution</a:t>
            </a:r>
          </a:p>
          <a:p>
            <a:pPr lvl="2" eaLnBrk="1" hangingPunct="1">
              <a:buFont typeface="Wingdings" panose="05000000000000000000" pitchFamily="2" charset="2"/>
              <a:buChar char="§"/>
            </a:pPr>
            <a:r>
              <a:rPr lang="en-US" sz="2400" cap="none" dirty="0"/>
              <a:t>May not charge the account holder anything if the correct steps were taken to report the lost/stolen card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97662" cy="1158140"/>
          </a:xfrm>
        </p:spPr>
        <p:txBody>
          <a:bodyPr/>
          <a:lstStyle/>
          <a:p>
            <a:pPr algn="ctr"/>
            <a:r>
              <a:rPr lang="en-US" dirty="0"/>
              <a:t>Making Mobile Payments  </a:t>
            </a:r>
            <a:br>
              <a:rPr lang="en-US" dirty="0"/>
            </a:br>
            <a:endParaRPr lang="en-US" dirty="0"/>
          </a:p>
        </p:txBody>
      </p:sp>
      <p:sp>
        <p:nvSpPr>
          <p:cNvPr id="3" name="Content Placeholder 2"/>
          <p:cNvSpPr>
            <a:spLocks noGrp="1"/>
          </p:cNvSpPr>
          <p:nvPr>
            <p:ph sz="quarter" idx="13"/>
          </p:nvPr>
        </p:nvSpPr>
        <p:spPr>
          <a:xfrm>
            <a:off x="1143000" y="1768202"/>
            <a:ext cx="3816536" cy="3641998"/>
          </a:xfrm>
        </p:spPr>
        <p:txBody>
          <a:bodyPr>
            <a:normAutofit lnSpcReduction="10000"/>
          </a:bodyPr>
          <a:lstStyle/>
          <a:p>
            <a:r>
              <a:rPr lang="en-US" sz="3600" cap="none" dirty="0"/>
              <a:t>Apple Pay</a:t>
            </a:r>
          </a:p>
          <a:p>
            <a:r>
              <a:rPr lang="en-US" sz="3600" cap="none" dirty="0"/>
              <a:t>Google Pay</a:t>
            </a:r>
          </a:p>
          <a:p>
            <a:r>
              <a:rPr lang="en-US" sz="3600" cap="none" dirty="0"/>
              <a:t>Square Cash</a:t>
            </a:r>
          </a:p>
          <a:p>
            <a:r>
              <a:rPr lang="en-US" sz="3600" cap="none" dirty="0"/>
              <a:t>PayPal</a:t>
            </a:r>
          </a:p>
          <a:p>
            <a:r>
              <a:rPr lang="en-US" sz="3600" cap="none" dirty="0"/>
              <a:t>Venmo</a:t>
            </a:r>
          </a:p>
        </p:txBody>
      </p:sp>
      <p:pic>
        <p:nvPicPr>
          <p:cNvPr id="1026" name="Picture 2" descr="http://thirdsectortoday.com/wp-content/uploads/2014/06/square_swipinghan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24000"/>
            <a:ext cx="3886200" cy="42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48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4267201" cy="1151965"/>
          </a:xfrm>
        </p:spPr>
        <p:txBody>
          <a:bodyPr/>
          <a:lstStyle/>
          <a:p>
            <a:pPr algn="ctr"/>
            <a:r>
              <a:rPr lang="en-US" dirty="0"/>
              <a:t>Mobile Deposits</a:t>
            </a:r>
          </a:p>
        </p:txBody>
      </p:sp>
      <p:pic>
        <p:nvPicPr>
          <p:cNvPr id="5" name="Picture 2" descr="https://www.columbiabank.com/images/default-source/default-album/mobile_capture.jpg?Status=Temp&amp;sfvrs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591175" cy="2071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4080808"/>
            <a:ext cx="7543800" cy="1938992"/>
          </a:xfrm>
          <a:prstGeom prst="rect">
            <a:avLst/>
          </a:prstGeom>
          <a:noFill/>
        </p:spPr>
        <p:txBody>
          <a:bodyPr wrap="square" rtlCol="0">
            <a:spAutoFit/>
          </a:bodyPr>
          <a:lstStyle/>
          <a:p>
            <a:pPr marL="285750" indent="-285750">
              <a:buClr>
                <a:srgbClr val="A50021"/>
              </a:buClr>
              <a:buSzPct val="160000"/>
              <a:buFont typeface="Arial" panose="020B0604020202020204" pitchFamily="34" charset="0"/>
              <a:buChar char="•"/>
            </a:pPr>
            <a:r>
              <a:rPr lang="en-US" sz="2400" dirty="0">
                <a:latin typeface="Calibri" panose="020F0502020204030204" pitchFamily="34" charset="0"/>
                <a:cs typeface="Calibri" panose="020F0502020204030204" pitchFamily="34" charset="0"/>
              </a:rPr>
              <a:t>Sign up for Mobile Banking with your depository institution </a:t>
            </a:r>
          </a:p>
          <a:p>
            <a:pPr marL="285750" indent="-285750">
              <a:buClr>
                <a:srgbClr val="A50021"/>
              </a:buClr>
              <a:buSzPct val="160000"/>
              <a:buFont typeface="Arial" panose="020B0604020202020204" pitchFamily="34" charset="0"/>
              <a:buChar char="•"/>
            </a:pPr>
            <a:r>
              <a:rPr lang="en-US" sz="2400" dirty="0">
                <a:latin typeface="Calibri" panose="020F0502020204030204" pitchFamily="34" charset="0"/>
                <a:cs typeface="Calibri" panose="020F0502020204030204" pitchFamily="34" charset="0"/>
              </a:rPr>
              <a:t>Take a picture of a check with your phone</a:t>
            </a:r>
          </a:p>
          <a:p>
            <a:pPr marL="285750" indent="-285750">
              <a:buClr>
                <a:srgbClr val="A50021"/>
              </a:buClr>
              <a:buSzPct val="160000"/>
              <a:buFont typeface="Arial" panose="020B0604020202020204" pitchFamily="34" charset="0"/>
              <a:buChar char="•"/>
            </a:pPr>
            <a:r>
              <a:rPr lang="en-US" sz="2400" dirty="0">
                <a:latin typeface="Calibri" panose="020F0502020204030204" pitchFamily="34" charset="0"/>
                <a:cs typeface="Calibri" panose="020F0502020204030204" pitchFamily="34" charset="0"/>
              </a:rPr>
              <a:t>Take a picture of your endorsement on the back of your check to finalize your deposit </a:t>
            </a:r>
          </a:p>
        </p:txBody>
      </p:sp>
    </p:spTree>
    <p:extLst>
      <p:ext uri="{BB962C8B-B14F-4D97-AF65-F5344CB8AC3E}">
        <p14:creationId xmlns:p14="http://schemas.microsoft.com/office/powerpoint/2010/main" val="2496975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743200" y="1600200"/>
            <a:ext cx="3600449" cy="1151965"/>
          </a:xfrm>
        </p:spPr>
        <p:txBody>
          <a:bodyPr/>
          <a:lstStyle/>
          <a:p>
            <a:pPr algn="ctr" eaLnBrk="1" hangingPunct="1"/>
            <a:r>
              <a:rPr lang="en-US" dirty="0"/>
              <a:t>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457200"/>
            <a:ext cx="7313613" cy="1143000"/>
          </a:xfrm>
        </p:spPr>
        <p:txBody>
          <a:bodyPr/>
          <a:lstStyle/>
          <a:p>
            <a:pPr eaLnBrk="1" hangingPunct="1"/>
            <a:r>
              <a:rPr lang="en-US" dirty="0"/>
              <a:t>ATM</a:t>
            </a:r>
          </a:p>
        </p:txBody>
      </p:sp>
      <p:sp>
        <p:nvSpPr>
          <p:cNvPr id="10243" name="Rectangle 3"/>
          <p:cNvSpPr>
            <a:spLocks noGrp="1" noChangeArrowheads="1"/>
          </p:cNvSpPr>
          <p:nvPr>
            <p:ph sz="quarter" idx="13"/>
          </p:nvPr>
        </p:nvSpPr>
        <p:spPr>
          <a:xfrm>
            <a:off x="838200" y="1295400"/>
            <a:ext cx="5389563" cy="4724400"/>
          </a:xfrm>
        </p:spPr>
        <p:txBody>
          <a:bodyPr>
            <a:normAutofit fontScale="92500" lnSpcReduction="20000"/>
          </a:bodyPr>
          <a:lstStyle/>
          <a:p>
            <a:pPr eaLnBrk="1" hangingPunct="1"/>
            <a:r>
              <a:rPr lang="en-US" sz="3000" b="1" cap="none" dirty="0"/>
              <a:t>Automated Teller Machine,</a:t>
            </a:r>
            <a:r>
              <a:rPr lang="en-US" sz="3000" cap="none" dirty="0"/>
              <a:t> can dispense cash       </a:t>
            </a:r>
          </a:p>
          <a:p>
            <a:pPr eaLnBrk="1" hangingPunct="1"/>
            <a:r>
              <a:rPr lang="en-US" sz="3000" cap="none" dirty="0"/>
              <a:t>Can also be used to transfer                   money or make deposits</a:t>
            </a:r>
          </a:p>
          <a:p>
            <a:pPr eaLnBrk="1" hangingPunct="1"/>
            <a:r>
              <a:rPr lang="en-US" sz="3000" cap="none" dirty="0"/>
              <a:t>Additional fees, often known                             as “foreign transaction fees”,                           may be assessed if the ATM used is not one provided by the depository institution sponsoring the card</a:t>
            </a:r>
          </a:p>
        </p:txBody>
      </p:sp>
      <p:pic>
        <p:nvPicPr>
          <p:cNvPr id="2050" name="Picture 2" descr="https://www.atmmoneymachine.com/wp-content/uploads/2017/06/GT5000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293796"/>
            <a:ext cx="2076450" cy="3662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Debit Card</a:t>
            </a:r>
          </a:p>
        </p:txBody>
      </p:sp>
      <p:sp>
        <p:nvSpPr>
          <p:cNvPr id="11267" name="Rectangle 3"/>
          <p:cNvSpPr>
            <a:spLocks noGrp="1" noChangeArrowheads="1"/>
          </p:cNvSpPr>
          <p:nvPr>
            <p:ph sz="quarter" idx="13"/>
          </p:nvPr>
        </p:nvSpPr>
        <p:spPr>
          <a:xfrm>
            <a:off x="889138" y="1752599"/>
            <a:ext cx="7796030" cy="3621985"/>
          </a:xfrm>
        </p:spPr>
        <p:txBody>
          <a:bodyPr wrap="square">
            <a:normAutofit lnSpcReduction="10000"/>
          </a:bodyPr>
          <a:lstStyle/>
          <a:p>
            <a:pPr eaLnBrk="1" hangingPunct="1"/>
            <a:r>
              <a:rPr lang="en-US" sz="2600" cap="none" dirty="0"/>
              <a:t>Plastic card that looks like a                                                   credit card but is electronically                                    connected to a bank account</a:t>
            </a:r>
          </a:p>
          <a:p>
            <a:pPr eaLnBrk="1" hangingPunct="1"/>
            <a:r>
              <a:rPr lang="en-US" sz="2600" cap="none" dirty="0"/>
              <a:t>Money is automatically taken from the bank account when purchases are made</a:t>
            </a:r>
          </a:p>
          <a:p>
            <a:r>
              <a:rPr lang="en-US" sz="2600" cap="none" dirty="0"/>
              <a:t>Requires a PIN (personal identification number) </a:t>
            </a:r>
          </a:p>
          <a:p>
            <a:r>
              <a:rPr lang="en-US" sz="2600" cap="none" dirty="0"/>
              <a:t>Confirms the user is authorized to access the account</a:t>
            </a:r>
            <a:endParaRPr lang="en-US" sz="2400" cap="none" dirty="0"/>
          </a:p>
        </p:txBody>
      </p:sp>
      <p:pic>
        <p:nvPicPr>
          <p:cNvPr id="3074" name="Picture 2" descr="https://blog.kasasa.com/wp-content/uploads/sites/6/debitcard_350hor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298" y="914400"/>
            <a:ext cx="3209252"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609600"/>
            <a:ext cx="7313613" cy="1143000"/>
          </a:xfrm>
        </p:spPr>
        <p:txBody>
          <a:bodyPr/>
          <a:lstStyle/>
          <a:p>
            <a:pPr eaLnBrk="1" hangingPunct="1"/>
            <a:r>
              <a:rPr lang="en-US" dirty="0"/>
              <a:t>To Use A Debit Card</a:t>
            </a:r>
          </a:p>
        </p:txBody>
      </p:sp>
      <p:sp>
        <p:nvSpPr>
          <p:cNvPr id="12291" name="Rectangle 3"/>
          <p:cNvSpPr>
            <a:spLocks noGrp="1" noChangeArrowheads="1"/>
          </p:cNvSpPr>
          <p:nvPr>
            <p:ph sz="quarter" idx="13"/>
          </p:nvPr>
        </p:nvSpPr>
        <p:spPr>
          <a:xfrm>
            <a:off x="1066800" y="1676400"/>
            <a:ext cx="7456681" cy="4343400"/>
          </a:xfrm>
        </p:spPr>
        <p:txBody>
          <a:bodyPr anchor="t">
            <a:noAutofit/>
          </a:bodyPr>
          <a:lstStyle/>
          <a:p>
            <a:pPr eaLnBrk="1" hangingPunct="1"/>
            <a:r>
              <a:rPr lang="en-US" sz="2400" cap="none" dirty="0"/>
              <a:t>Swipe or insert card into chip           		              reader in the point-of-sale                                          machine at a store, or put into                                           an ATM </a:t>
            </a:r>
          </a:p>
          <a:p>
            <a:pPr eaLnBrk="1" hangingPunct="1"/>
            <a:r>
              <a:rPr lang="en-US" sz="2400" cap="none" dirty="0"/>
              <a:t>Enter the PIN </a:t>
            </a:r>
          </a:p>
          <a:p>
            <a:pPr eaLnBrk="1" hangingPunct="1"/>
            <a:r>
              <a:rPr lang="en-US" sz="2400" cap="none" dirty="0"/>
              <a:t>Complete the transaction</a:t>
            </a:r>
          </a:p>
          <a:p>
            <a:pPr eaLnBrk="1" hangingPunct="1"/>
            <a:r>
              <a:rPr lang="en-US" sz="2400" cap="none" dirty="0"/>
              <a:t>Some debit cards can be used like credit cards but money is immediately taken from your checking account</a:t>
            </a:r>
          </a:p>
        </p:txBody>
      </p:sp>
      <p:pic>
        <p:nvPicPr>
          <p:cNvPr id="4098" name="Picture 2" descr="https://ngv-ghost.s3.amazonaws.com/2017/05Debit_Card-149487907577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562600" y="1676400"/>
            <a:ext cx="3122613" cy="2291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13797</TotalTime>
  <Words>3762</Words>
  <Application>Microsoft Macintosh PowerPoint</Application>
  <PresentationFormat>On-screen Show (4:3)</PresentationFormat>
  <Paragraphs>1212</Paragraphs>
  <Slides>64</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64</vt:i4>
      </vt:variant>
    </vt:vector>
  </HeadingPairs>
  <TitlesOfParts>
    <vt:vector size="81" baseType="lpstr">
      <vt:lpstr>Arial Unicode MS</vt:lpstr>
      <vt:lpstr>Adobe Jenson Pro</vt:lpstr>
      <vt:lpstr>Apple Chancery</vt:lpstr>
      <vt:lpstr>Arial</vt:lpstr>
      <vt:lpstr>Bradley Hand ITC</vt:lpstr>
      <vt:lpstr>Calibri</vt:lpstr>
      <vt:lpstr>Centaur</vt:lpstr>
      <vt:lpstr>Impact</vt:lpstr>
      <vt:lpstr>Leelawadee UI</vt:lpstr>
      <vt:lpstr>Script MT Bold</vt:lpstr>
      <vt:lpstr>Stencil</vt:lpstr>
      <vt:lpstr>Times New Roman</vt:lpstr>
      <vt:lpstr>Trajan Pro</vt:lpstr>
      <vt:lpstr>Verdana</vt:lpstr>
      <vt:lpstr>Viner Hand ITC</vt:lpstr>
      <vt:lpstr>Wingdings</vt:lpstr>
      <vt:lpstr>Main Event</vt:lpstr>
      <vt:lpstr>Checking Account &amp; Debit Card Simulation</vt:lpstr>
      <vt:lpstr>What is a Checking Account?</vt:lpstr>
      <vt:lpstr>Why Do People Use Checking Accounts?</vt:lpstr>
      <vt:lpstr>Checking Components</vt:lpstr>
      <vt:lpstr>     What is a Check?</vt:lpstr>
      <vt:lpstr>Bouncing a Check</vt:lpstr>
      <vt:lpstr>ATM</vt:lpstr>
      <vt:lpstr>Debit Card</vt:lpstr>
      <vt:lpstr>To Use A Debit Card</vt:lpstr>
      <vt:lpstr>Pros and Cons - Debit Cards</vt:lpstr>
      <vt:lpstr>Endorsing a Check</vt:lpstr>
      <vt:lpstr>Blank Endorsement</vt:lpstr>
      <vt:lpstr>Restrictive Endorsement</vt:lpstr>
      <vt:lpstr>Special Endorsement</vt:lpstr>
      <vt:lpstr>Worksheet Answers</vt:lpstr>
      <vt:lpstr>Making a Deposit</vt:lpstr>
      <vt:lpstr>Completing a Deposit Slip</vt:lpstr>
      <vt:lpstr>Completing a Deposit Slip</vt:lpstr>
      <vt:lpstr>  Completing a Deposit Slip</vt:lpstr>
      <vt:lpstr>    Completing a Deposit Slip</vt:lpstr>
      <vt:lpstr>Completing a Deposit Slip</vt:lpstr>
      <vt:lpstr>Completing a Deposit Slip</vt:lpstr>
      <vt:lpstr>Completing a Deposit Slip</vt:lpstr>
      <vt:lpstr>Completing a Deposit Slip</vt:lpstr>
      <vt:lpstr>Completing a Deposit Slip</vt:lpstr>
      <vt:lpstr>Worksheet Answers</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   Worksheet Answers</vt:lpstr>
      <vt:lpstr>Worksheet Answers</vt:lpstr>
      <vt:lpstr>Check 21 &amp;  Overdrafts</vt:lpstr>
      <vt:lpstr>Debit Cards</vt:lpstr>
      <vt:lpstr>Debit Cards</vt:lpstr>
      <vt:lpstr>Checking Account Register</vt:lpstr>
      <vt:lpstr>Check Register</vt:lpstr>
      <vt:lpstr>Check Register</vt:lpstr>
      <vt:lpstr>Check Register</vt:lpstr>
      <vt:lpstr>Check Register</vt:lpstr>
      <vt:lpstr>Check Register</vt:lpstr>
      <vt:lpstr>Check Register</vt:lpstr>
      <vt:lpstr>Check Register</vt:lpstr>
      <vt:lpstr>Check Register</vt:lpstr>
      <vt:lpstr>Monthly Bank Statement</vt:lpstr>
      <vt:lpstr>What Can I see on a Monthly Bank Statement?</vt:lpstr>
      <vt:lpstr>Monthly Bank Statements…</vt:lpstr>
      <vt:lpstr>Reconciling a             Checking Account </vt:lpstr>
      <vt:lpstr>Steps for Reconciling</vt:lpstr>
      <vt:lpstr>PowerPoint Presentation</vt:lpstr>
      <vt:lpstr>Determine the current account balance from the bank statement</vt:lpstr>
      <vt:lpstr>Add any outstanding deposits – transactions that have not cleared the bank</vt:lpstr>
      <vt:lpstr>PowerPoint Presentation</vt:lpstr>
      <vt:lpstr>Checking Account Safety</vt:lpstr>
      <vt:lpstr>Safety continued</vt:lpstr>
      <vt:lpstr>Making Mobile Payments   </vt:lpstr>
      <vt:lpstr>Mobile Deposits</vt:lpstr>
      <vt:lpstr>Questions?</vt:lpstr>
    </vt:vector>
  </TitlesOfParts>
  <Company>Montana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meanderson</dc:creator>
  <cp:lastModifiedBy>Kiramidjian, Tiffany J - (tiffanyk)</cp:lastModifiedBy>
  <cp:revision>271</cp:revision>
  <dcterms:created xsi:type="dcterms:W3CDTF">2013-06-19T19:22:58Z</dcterms:created>
  <dcterms:modified xsi:type="dcterms:W3CDTF">2018-08-29T23:36:22Z</dcterms:modified>
</cp:coreProperties>
</file>